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4"/>
  </p:notesMasterIdLst>
  <p:sldIdLst>
    <p:sldId id="262" r:id="rId2"/>
    <p:sldId id="268" r:id="rId3"/>
    <p:sldId id="269" r:id="rId4"/>
    <p:sldId id="263" r:id="rId5"/>
    <p:sldId id="271" r:id="rId6"/>
    <p:sldId id="270" r:id="rId7"/>
    <p:sldId id="264" r:id="rId8"/>
    <p:sldId id="265" r:id="rId9"/>
    <p:sldId id="272" r:id="rId10"/>
    <p:sldId id="266" r:id="rId11"/>
    <p:sldId id="273" r:id="rId12"/>
    <p:sldId id="261" r:id="rId1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5472" userDrawn="1">
          <p15:clr>
            <a:srgbClr val="A4A3A4"/>
          </p15:clr>
        </p15:guide>
        <p15:guide id="3" orient="horz" pos="4032" userDrawn="1">
          <p15:clr>
            <a:srgbClr val="A4A3A4"/>
          </p15:clr>
        </p15:guide>
        <p15:guide id="4"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692"/>
    <a:srgbClr val="FFB547"/>
    <a:srgbClr val="FEBD3B"/>
    <a:srgbClr val="FAA02F"/>
    <a:srgbClr val="D8D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14" autoAdjust="0"/>
    <p:restoredTop sz="94687"/>
  </p:normalViewPr>
  <p:slideViewPr>
    <p:cSldViewPr snapToGrid="0">
      <p:cViewPr varScale="1">
        <p:scale>
          <a:sx n="112" d="100"/>
          <a:sy n="112" d="100"/>
        </p:scale>
        <p:origin x="800" y="200"/>
      </p:cViewPr>
      <p:guideLst>
        <p:guide orient="horz" pos="288"/>
        <p:guide pos="5472"/>
        <p:guide orient="horz" pos="4032"/>
        <p:guide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66583FC-4A0E-463D-B559-BEACFC09D337}" type="datetimeFigureOut">
              <a:rPr lang="en-US" smtClean="0"/>
              <a:t>2/28/20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BA41277-755D-409F-8342-810E13B54F5E}" type="slidenum">
              <a:rPr lang="en-US" smtClean="0"/>
              <a:t>‹#›</a:t>
            </a:fld>
            <a:endParaRPr lang="en-US"/>
          </a:p>
        </p:txBody>
      </p:sp>
    </p:spTree>
    <p:extLst>
      <p:ext uri="{BB962C8B-B14F-4D97-AF65-F5344CB8AC3E}">
        <p14:creationId xmlns:p14="http://schemas.microsoft.com/office/powerpoint/2010/main" val="2428970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used to create a space for discussion and sharing on the possibilities for societal impact through coaching. We are pleased to share this coaching approach for use in promoting Societal Progress.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of this material is suggested after students have become developed and have completed their learning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session can last anywhere between 30 min to an hour, depending on the time allotted for the global common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session will assist in </a:t>
            </a:r>
            <a:r>
              <a:rPr lang="en-CA" sz="1800" dirty="0">
                <a:solidFill>
                  <a:srgbClr val="1C98AF"/>
                </a:solidFill>
                <a:effectLst/>
                <a:latin typeface="Calibri" panose="020F0502020204030204" pitchFamily="34" charset="0"/>
                <a:ea typeface="Calibri" panose="020F0502020204030204" pitchFamily="34" charset="0"/>
              </a:rPr>
              <a:t>acknowledging the potential of coaching to impact societal progression</a:t>
            </a:r>
            <a:r>
              <a:rPr lang="en-US" sz="1800" dirty="0">
                <a:solidFill>
                  <a:srgbClr val="1C98AF"/>
                </a:solidFill>
                <a:effectLst/>
                <a:latin typeface="Calibri" panose="020F0502020204030204" pitchFamily="34" charset="0"/>
                <a:ea typeface="Calibri" panose="020F0502020204030204" pitchFamily="34" charset="0"/>
              </a:rPr>
              <a:t>. </a:t>
            </a:r>
            <a:r>
              <a:rPr lang="en-CA" sz="1800" dirty="0">
                <a:solidFill>
                  <a:srgbClr val="1C98AF"/>
                </a:solidFill>
                <a:effectLst/>
                <a:latin typeface="Arial" panose="020B0604020202020204" pitchFamily="34" charset="0"/>
                <a:ea typeface="Calibri" panose="020F0502020204030204" pitchFamily="34" charset="0"/>
                <a:cs typeface="Calibri" panose="020F0502020204030204" pitchFamily="34" charset="0"/>
              </a:rPr>
              <a:t>This presentation has qualified for CCE's in previous conferences and sessions</a:t>
            </a:r>
            <a:endParaRPr lang="en-US" sz="1800" dirty="0">
              <a:solidFill>
                <a:srgbClr val="1C98AF"/>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C98A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1</a:t>
            </a:fld>
            <a:endParaRPr lang="en-US"/>
          </a:p>
        </p:txBody>
      </p:sp>
    </p:spTree>
    <p:extLst>
      <p:ext uri="{BB962C8B-B14F-4D97-AF65-F5344CB8AC3E}">
        <p14:creationId xmlns:p14="http://schemas.microsoft.com/office/powerpoint/2010/main" val="143641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further details about ICF Foundation- please reference </a:t>
            </a:r>
            <a:r>
              <a:rPr lang="en-US"/>
              <a:t>the above links.</a:t>
            </a:r>
          </a:p>
        </p:txBody>
      </p:sp>
      <p:sp>
        <p:nvSpPr>
          <p:cNvPr id="4" name="Slide Number Placeholder 3"/>
          <p:cNvSpPr>
            <a:spLocks noGrp="1"/>
          </p:cNvSpPr>
          <p:nvPr>
            <p:ph type="sldNum" sz="quarter" idx="5"/>
          </p:nvPr>
        </p:nvSpPr>
        <p:spPr/>
        <p:txBody>
          <a:bodyPr/>
          <a:lstStyle/>
          <a:p>
            <a:fld id="{8BA41277-755D-409F-8342-810E13B54F5E}" type="slidenum">
              <a:rPr lang="en-US" smtClean="0"/>
              <a:t>11</a:t>
            </a:fld>
            <a:endParaRPr lang="en-US"/>
          </a:p>
        </p:txBody>
      </p:sp>
    </p:spTree>
    <p:extLst>
      <p:ext uri="{BB962C8B-B14F-4D97-AF65-F5344CB8AC3E}">
        <p14:creationId xmlns:p14="http://schemas.microsoft.com/office/powerpoint/2010/main" val="185627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positioning this slide:</a:t>
            </a:r>
          </a:p>
          <a:p>
            <a:endParaRPr lang="en-US" dirty="0"/>
          </a:p>
          <a:p>
            <a:r>
              <a:rPr lang="en-US" dirty="0"/>
              <a:t>As the Foundation works with the coaching community, we will work to equip and connect. We look for the insertion or intervention point within an organization's framework. These frameworks range from NGO’s system/framework (like UNICEF) to small nonprofits structure/framework (a local community nonprofit).</a:t>
            </a:r>
          </a:p>
          <a:p>
            <a:endParaRPr lang="en-US" dirty="0"/>
          </a:p>
          <a:p>
            <a:r>
              <a:rPr lang="en-US" dirty="0"/>
              <a:t>This allows for us to partner with frameworks to showcase the value of coaching. </a:t>
            </a:r>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2</a:t>
            </a:fld>
            <a:endParaRPr lang="en-US"/>
          </a:p>
        </p:txBody>
      </p:sp>
    </p:spTree>
    <p:extLst>
      <p:ext uri="{BB962C8B-B14F-4D97-AF65-F5344CB8AC3E}">
        <p14:creationId xmlns:p14="http://schemas.microsoft.com/office/powerpoint/2010/main" val="204124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shares the philosophy or spirit of the core values of ICF 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3</a:t>
            </a:fld>
            <a:endParaRPr lang="en-US"/>
          </a:p>
        </p:txBody>
      </p:sp>
    </p:spTree>
    <p:extLst>
      <p:ext uri="{BB962C8B-B14F-4D97-AF65-F5344CB8AC3E}">
        <p14:creationId xmlns:p14="http://schemas.microsoft.com/office/powerpoint/2010/main" val="372739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presenting the following 3 engaging and igniting slides:</a:t>
            </a:r>
          </a:p>
          <a:p>
            <a:endParaRPr lang="en-US" dirty="0"/>
          </a:p>
          <a:p>
            <a:r>
              <a:rPr lang="en-CA" sz="1200" dirty="0">
                <a:solidFill>
                  <a:srgbClr val="1C98AF"/>
                </a:solidFill>
                <a:effectLst/>
                <a:latin typeface="Calibri" panose="020F0502020204030204" pitchFamily="34" charset="0"/>
                <a:ea typeface="Calibri" panose="020F0502020204030204" pitchFamily="34" charset="0"/>
              </a:rPr>
              <a:t>This experiential facilitation will provide an openness and opportunity for the audience to unite over the next steps for how we </a:t>
            </a:r>
            <a:r>
              <a:rPr lang="en-US" sz="1200" dirty="0">
                <a:solidFill>
                  <a:srgbClr val="1C98AF"/>
                </a:solidFill>
                <a:effectLst/>
                <a:latin typeface="Calibri" panose="020F0502020204030204" pitchFamily="34" charset="0"/>
                <a:ea typeface="Calibri" panose="020F0502020204030204" pitchFamily="34" charset="0"/>
              </a:rPr>
              <a:t>realize</a:t>
            </a:r>
            <a:r>
              <a:rPr lang="en-CA" sz="1200" dirty="0">
                <a:solidFill>
                  <a:srgbClr val="1C98AF"/>
                </a:solidFill>
                <a:effectLst/>
                <a:latin typeface="Calibri" panose="020F0502020204030204" pitchFamily="34" charset="0"/>
                <a:ea typeface="Calibri" panose="020F0502020204030204" pitchFamily="34" charset="0"/>
              </a:rPr>
              <a:t> our potential and responsibility to action. </a:t>
            </a:r>
            <a:endParaRPr lang="en-US" sz="1200" dirty="0">
              <a:solidFill>
                <a:srgbClr val="1C98AF"/>
              </a:solidFill>
              <a:effectLst/>
              <a:latin typeface="Calibri" panose="020F0502020204030204" pitchFamily="34" charset="0"/>
              <a:ea typeface="Calibri" panose="020F0502020204030204" pitchFamily="34" charset="0"/>
            </a:endParaRPr>
          </a:p>
          <a:p>
            <a:endParaRPr lang="en-US" sz="1200" dirty="0">
              <a:solidFill>
                <a:srgbClr val="1C98AF"/>
              </a:solidFill>
              <a:effectLst/>
              <a:latin typeface="Calibri" panose="020F0502020204030204" pitchFamily="34" charset="0"/>
              <a:ea typeface="Calibri" panose="020F0502020204030204" pitchFamily="34" charset="0"/>
            </a:endParaRPr>
          </a:p>
          <a:p>
            <a:r>
              <a:rPr lang="en-US" sz="1200" dirty="0">
                <a:solidFill>
                  <a:srgbClr val="1C98AF"/>
                </a:solidFill>
                <a:effectLst/>
                <a:latin typeface="Calibri" panose="020F0502020204030204" pitchFamily="34" charset="0"/>
                <a:ea typeface="Calibri" panose="020F0502020204030204" pitchFamily="34" charset="0"/>
              </a:rPr>
              <a:t>The following format is suggested for the </a:t>
            </a:r>
            <a:r>
              <a:rPr lang="en-CA" sz="1200" dirty="0">
                <a:solidFill>
                  <a:srgbClr val="1C98AF"/>
                </a:solidFill>
                <a:effectLst/>
                <a:latin typeface="Calibri" panose="020F0502020204030204" pitchFamily="34" charset="0"/>
                <a:ea typeface="Calibri" panose="020F0502020204030204" pitchFamily="34" charset="0"/>
              </a:rPr>
              <a:t>powerful questions</a:t>
            </a:r>
            <a:r>
              <a:rPr lang="en-US" sz="1200" dirty="0">
                <a:solidFill>
                  <a:srgbClr val="1C98AF"/>
                </a:solidFill>
                <a:effectLst/>
                <a:latin typeface="Calibri" panose="020F0502020204030204" pitchFamily="34" charset="0"/>
                <a:ea typeface="Calibri" panose="020F0502020204030204" pitchFamily="34" charset="0"/>
              </a:rPr>
              <a:t> T</a:t>
            </a:r>
            <a:r>
              <a:rPr lang="en-CA" sz="1200" dirty="0">
                <a:solidFill>
                  <a:srgbClr val="1C98AF"/>
                </a:solidFill>
                <a:effectLst/>
                <a:latin typeface="Calibri" panose="020F0502020204030204" pitchFamily="34" charset="0"/>
                <a:ea typeface="Calibri" panose="020F0502020204030204" pitchFamily="34" charset="0"/>
              </a:rPr>
              <a:t>here </a:t>
            </a:r>
            <a:r>
              <a:rPr lang="en-US" sz="1200" dirty="0">
                <a:solidFill>
                  <a:srgbClr val="1C98AF"/>
                </a:solidFill>
                <a:effectLst/>
                <a:latin typeface="Calibri" panose="020F0502020204030204" pitchFamily="34" charset="0"/>
                <a:ea typeface="Calibri" panose="020F0502020204030204" pitchFamily="34" charset="0"/>
              </a:rPr>
              <a:t>are </a:t>
            </a:r>
            <a:r>
              <a:rPr lang="en-CA" sz="1200" dirty="0">
                <a:solidFill>
                  <a:srgbClr val="1C98AF"/>
                </a:solidFill>
                <a:effectLst/>
                <a:latin typeface="Calibri" panose="020F0502020204030204" pitchFamily="34" charset="0"/>
                <a:ea typeface="Calibri" panose="020F0502020204030204" pitchFamily="34" charset="0"/>
              </a:rPr>
              <a:t>no specific tools, techniques and only respectful listening to what we could all be and do together</a:t>
            </a:r>
            <a:r>
              <a:rPr lang="en-US" sz="1200" dirty="0">
                <a:solidFill>
                  <a:srgbClr val="1C98AF"/>
                </a:solidFill>
                <a:effectLst/>
                <a:latin typeface="Calibri" panose="020F0502020204030204" pitchFamily="34" charset="0"/>
                <a:ea typeface="Calibri" panose="020F0502020204030204" pitchFamily="34" charset="0"/>
              </a:rPr>
              <a:t> in a collective learning space.</a:t>
            </a:r>
            <a:endParaRPr lang="en-US" sz="1200" dirty="0">
              <a:effectLst/>
              <a:latin typeface="Calibri" panose="020F0502020204030204" pitchFamily="34" charset="0"/>
              <a:ea typeface="Calibri" panose="020F0502020204030204" pitchFamily="34" charset="0"/>
            </a:endParaRPr>
          </a:p>
          <a:p>
            <a:r>
              <a:rPr lang="en-CA" sz="1200" dirty="0">
                <a:solidFill>
                  <a:srgbClr val="1C98AF"/>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lvl="0"/>
            <a:r>
              <a:rPr lang="en-US" sz="1200" dirty="0">
                <a:solidFill>
                  <a:srgbClr val="1C98AF"/>
                </a:solidFill>
                <a:effectLst/>
                <a:latin typeface="Calibri" panose="020F0502020204030204" pitchFamily="34" charset="0"/>
                <a:ea typeface="Calibri" panose="020F0502020204030204" pitchFamily="34" charset="0"/>
              </a:rPr>
              <a:t>Format:</a:t>
            </a:r>
          </a:p>
          <a:p>
            <a:pPr lvl="0"/>
            <a:endParaRPr lang="en-US" sz="1200" dirty="0">
              <a:solidFill>
                <a:srgbClr val="1C98A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Ask</a:t>
            </a:r>
            <a:r>
              <a:rPr lang="en-US" sz="1200" dirty="0">
                <a:solidFill>
                  <a:srgbClr val="1C98AF"/>
                </a:solidFill>
                <a:effectLst/>
                <a:latin typeface="Calibri" panose="020F0502020204030204" pitchFamily="34" charset="0"/>
                <a:ea typeface="Calibri" panose="020F0502020204030204" pitchFamily="34" charset="0"/>
              </a:rPr>
              <a:t> </a:t>
            </a:r>
            <a:r>
              <a:rPr lang="en-CA" sz="1200" dirty="0">
                <a:solidFill>
                  <a:srgbClr val="1C98AF"/>
                </a:solidFill>
                <a:effectLst/>
                <a:latin typeface="Calibri" panose="020F0502020204030204" pitchFamily="34" charset="0"/>
                <a:ea typeface="Calibri" panose="020F0502020204030204" pitchFamily="34" charset="0"/>
              </a:rPr>
              <a:t>a question</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Taking a minute to individually reflect </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Taking 3 mins to share with one or two people around you</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7mins to popcorn your thoughts into the main room </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3min to develop clarity / seek further questions / gain consensus in the room</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4</a:t>
            </a:fld>
            <a:endParaRPr lang="en-US"/>
          </a:p>
        </p:txBody>
      </p:sp>
    </p:spTree>
    <p:extLst>
      <p:ext uri="{BB962C8B-B14F-4D97-AF65-F5344CB8AC3E}">
        <p14:creationId xmlns:p14="http://schemas.microsoft.com/office/powerpoint/2010/main" val="141242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ICF Mission and Vision Video</a:t>
            </a:r>
          </a:p>
        </p:txBody>
      </p:sp>
      <p:sp>
        <p:nvSpPr>
          <p:cNvPr id="4" name="Slide Number Placeholder 3"/>
          <p:cNvSpPr>
            <a:spLocks noGrp="1"/>
          </p:cNvSpPr>
          <p:nvPr>
            <p:ph type="sldNum" sz="quarter" idx="5"/>
          </p:nvPr>
        </p:nvSpPr>
        <p:spPr/>
        <p:txBody>
          <a:bodyPr/>
          <a:lstStyle/>
          <a:p>
            <a:fld id="{8BA41277-755D-409F-8342-810E13B54F5E}" type="slidenum">
              <a:rPr lang="en-US" smtClean="0"/>
              <a:t>5</a:t>
            </a:fld>
            <a:endParaRPr lang="en-US"/>
          </a:p>
        </p:txBody>
      </p:sp>
    </p:spTree>
    <p:extLst>
      <p:ext uri="{BB962C8B-B14F-4D97-AF65-F5344CB8AC3E}">
        <p14:creationId xmlns:p14="http://schemas.microsoft.com/office/powerpoint/2010/main" val="164212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presenting the following 3 engaging and igniting slides:</a:t>
            </a:r>
          </a:p>
          <a:p>
            <a:endParaRPr lang="en-US" dirty="0"/>
          </a:p>
          <a:p>
            <a:r>
              <a:rPr lang="en-CA" sz="1200" dirty="0">
                <a:solidFill>
                  <a:srgbClr val="1C98AF"/>
                </a:solidFill>
                <a:effectLst/>
                <a:latin typeface="Calibri" panose="020F0502020204030204" pitchFamily="34" charset="0"/>
                <a:ea typeface="Calibri" panose="020F0502020204030204" pitchFamily="34" charset="0"/>
              </a:rPr>
              <a:t>This experiential facilitation will provide an openness and opportunity for the audience to unite over the next steps for how we </a:t>
            </a:r>
            <a:r>
              <a:rPr lang="en-US" sz="1200" dirty="0">
                <a:solidFill>
                  <a:srgbClr val="1C98AF"/>
                </a:solidFill>
                <a:effectLst/>
                <a:latin typeface="Calibri" panose="020F0502020204030204" pitchFamily="34" charset="0"/>
                <a:ea typeface="Calibri" panose="020F0502020204030204" pitchFamily="34" charset="0"/>
              </a:rPr>
              <a:t>realize</a:t>
            </a:r>
            <a:r>
              <a:rPr lang="en-CA" sz="1200" dirty="0">
                <a:solidFill>
                  <a:srgbClr val="1C98AF"/>
                </a:solidFill>
                <a:effectLst/>
                <a:latin typeface="Calibri" panose="020F0502020204030204" pitchFamily="34" charset="0"/>
                <a:ea typeface="Calibri" panose="020F0502020204030204" pitchFamily="34" charset="0"/>
              </a:rPr>
              <a:t> our potential and responsibility to action. </a:t>
            </a:r>
            <a:endParaRPr lang="en-US" sz="1200" dirty="0">
              <a:solidFill>
                <a:srgbClr val="1C98AF"/>
              </a:solidFill>
              <a:effectLst/>
              <a:latin typeface="Calibri" panose="020F0502020204030204" pitchFamily="34" charset="0"/>
              <a:ea typeface="Calibri" panose="020F0502020204030204" pitchFamily="34" charset="0"/>
            </a:endParaRPr>
          </a:p>
          <a:p>
            <a:endParaRPr lang="en-US" sz="1200" dirty="0">
              <a:solidFill>
                <a:srgbClr val="1C98AF"/>
              </a:solidFill>
              <a:effectLst/>
              <a:latin typeface="Calibri" panose="020F0502020204030204" pitchFamily="34" charset="0"/>
              <a:ea typeface="Calibri" panose="020F0502020204030204" pitchFamily="34" charset="0"/>
            </a:endParaRPr>
          </a:p>
          <a:p>
            <a:r>
              <a:rPr lang="en-US" sz="1200" dirty="0">
                <a:solidFill>
                  <a:srgbClr val="1C98AF"/>
                </a:solidFill>
                <a:effectLst/>
                <a:latin typeface="Calibri" panose="020F0502020204030204" pitchFamily="34" charset="0"/>
                <a:ea typeface="Calibri" panose="020F0502020204030204" pitchFamily="34" charset="0"/>
              </a:rPr>
              <a:t>The following format is suggested for the </a:t>
            </a:r>
            <a:r>
              <a:rPr lang="en-CA" sz="1200" dirty="0">
                <a:solidFill>
                  <a:srgbClr val="1C98AF"/>
                </a:solidFill>
                <a:effectLst/>
                <a:latin typeface="Calibri" panose="020F0502020204030204" pitchFamily="34" charset="0"/>
                <a:ea typeface="Calibri" panose="020F0502020204030204" pitchFamily="34" charset="0"/>
              </a:rPr>
              <a:t>powerful questions</a:t>
            </a:r>
            <a:r>
              <a:rPr lang="en-US" sz="1200" dirty="0">
                <a:solidFill>
                  <a:srgbClr val="1C98AF"/>
                </a:solidFill>
                <a:effectLst/>
                <a:latin typeface="Calibri" panose="020F0502020204030204" pitchFamily="34" charset="0"/>
                <a:ea typeface="Calibri" panose="020F0502020204030204" pitchFamily="34" charset="0"/>
              </a:rPr>
              <a:t> T</a:t>
            </a:r>
            <a:r>
              <a:rPr lang="en-CA" sz="1200" dirty="0">
                <a:solidFill>
                  <a:srgbClr val="1C98AF"/>
                </a:solidFill>
                <a:effectLst/>
                <a:latin typeface="Calibri" panose="020F0502020204030204" pitchFamily="34" charset="0"/>
                <a:ea typeface="Calibri" panose="020F0502020204030204" pitchFamily="34" charset="0"/>
              </a:rPr>
              <a:t>here </a:t>
            </a:r>
            <a:r>
              <a:rPr lang="en-US" sz="1200" dirty="0">
                <a:solidFill>
                  <a:srgbClr val="1C98AF"/>
                </a:solidFill>
                <a:effectLst/>
                <a:latin typeface="Calibri" panose="020F0502020204030204" pitchFamily="34" charset="0"/>
                <a:ea typeface="Calibri" panose="020F0502020204030204" pitchFamily="34" charset="0"/>
              </a:rPr>
              <a:t>are </a:t>
            </a:r>
            <a:r>
              <a:rPr lang="en-CA" sz="1200" dirty="0">
                <a:solidFill>
                  <a:srgbClr val="1C98AF"/>
                </a:solidFill>
                <a:effectLst/>
                <a:latin typeface="Calibri" panose="020F0502020204030204" pitchFamily="34" charset="0"/>
                <a:ea typeface="Calibri" panose="020F0502020204030204" pitchFamily="34" charset="0"/>
              </a:rPr>
              <a:t>no specific tools, techniques and only respectful listening to what we could all be and do together</a:t>
            </a:r>
            <a:r>
              <a:rPr lang="en-US" sz="1200" dirty="0">
                <a:solidFill>
                  <a:srgbClr val="1C98AF"/>
                </a:solidFill>
                <a:effectLst/>
                <a:latin typeface="Calibri" panose="020F0502020204030204" pitchFamily="34" charset="0"/>
                <a:ea typeface="Calibri" panose="020F0502020204030204" pitchFamily="34" charset="0"/>
              </a:rPr>
              <a:t> in a collective learning space.</a:t>
            </a:r>
            <a:endParaRPr lang="en-US" sz="1200" dirty="0">
              <a:effectLst/>
              <a:latin typeface="Calibri" panose="020F0502020204030204" pitchFamily="34" charset="0"/>
              <a:ea typeface="Calibri" panose="020F0502020204030204" pitchFamily="34" charset="0"/>
            </a:endParaRPr>
          </a:p>
          <a:p>
            <a:r>
              <a:rPr lang="en-CA" sz="1200" dirty="0">
                <a:solidFill>
                  <a:srgbClr val="1C98AF"/>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lvl="0"/>
            <a:r>
              <a:rPr lang="en-US" sz="1200" dirty="0">
                <a:solidFill>
                  <a:srgbClr val="1C98AF"/>
                </a:solidFill>
                <a:effectLst/>
                <a:latin typeface="Calibri" panose="020F0502020204030204" pitchFamily="34" charset="0"/>
                <a:ea typeface="Calibri" panose="020F0502020204030204" pitchFamily="34" charset="0"/>
              </a:rPr>
              <a:t>Format:</a:t>
            </a:r>
          </a:p>
          <a:p>
            <a:pPr lvl="0"/>
            <a:endParaRPr lang="en-US" sz="1200" dirty="0">
              <a:solidFill>
                <a:srgbClr val="1C98A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Ask</a:t>
            </a:r>
            <a:r>
              <a:rPr lang="en-US" sz="1200" dirty="0">
                <a:solidFill>
                  <a:srgbClr val="1C98AF"/>
                </a:solidFill>
                <a:effectLst/>
                <a:latin typeface="Calibri" panose="020F0502020204030204" pitchFamily="34" charset="0"/>
                <a:ea typeface="Calibri" panose="020F0502020204030204" pitchFamily="34" charset="0"/>
              </a:rPr>
              <a:t> </a:t>
            </a:r>
            <a:r>
              <a:rPr lang="en-CA" sz="1200" dirty="0">
                <a:solidFill>
                  <a:srgbClr val="1C98AF"/>
                </a:solidFill>
                <a:effectLst/>
                <a:latin typeface="Calibri" panose="020F0502020204030204" pitchFamily="34" charset="0"/>
                <a:ea typeface="Calibri" panose="020F0502020204030204" pitchFamily="34" charset="0"/>
              </a:rPr>
              <a:t>a question</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Taking a minute to individually reflect </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Taking 3 mins to share with one or two people around you</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7mins to popcorn your thoughts into the main room </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3min to develop clarity / seek further questions / gain consensus in the room</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7</a:t>
            </a:fld>
            <a:endParaRPr lang="en-US"/>
          </a:p>
        </p:txBody>
      </p:sp>
    </p:spTree>
    <p:extLst>
      <p:ext uri="{BB962C8B-B14F-4D97-AF65-F5344CB8AC3E}">
        <p14:creationId xmlns:p14="http://schemas.microsoft.com/office/powerpoint/2010/main" val="2713104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ICF Foundation follows these principles to determine where we can ensure the largest impact. We exist to…accelerate progress, amplify results and deliver impact. </a:t>
            </a:r>
          </a:p>
        </p:txBody>
      </p:sp>
      <p:sp>
        <p:nvSpPr>
          <p:cNvPr id="4" name="Slide Number Placeholder 3"/>
          <p:cNvSpPr>
            <a:spLocks noGrp="1"/>
          </p:cNvSpPr>
          <p:nvPr>
            <p:ph type="sldNum" sz="quarter" idx="5"/>
          </p:nvPr>
        </p:nvSpPr>
        <p:spPr/>
        <p:txBody>
          <a:bodyPr/>
          <a:lstStyle/>
          <a:p>
            <a:fld id="{8BA41277-755D-409F-8342-810E13B54F5E}" type="slidenum">
              <a:rPr lang="en-US" smtClean="0"/>
              <a:t>8</a:t>
            </a:fld>
            <a:endParaRPr lang="en-US"/>
          </a:p>
        </p:txBody>
      </p:sp>
    </p:spTree>
    <p:extLst>
      <p:ext uri="{BB962C8B-B14F-4D97-AF65-F5344CB8AC3E}">
        <p14:creationId xmlns:p14="http://schemas.microsoft.com/office/powerpoint/2010/main" val="318516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presenting the following 3 engaging and igniting slides:</a:t>
            </a:r>
          </a:p>
          <a:p>
            <a:endParaRPr lang="en-US" dirty="0"/>
          </a:p>
          <a:p>
            <a:r>
              <a:rPr lang="en-CA" sz="1200" dirty="0">
                <a:solidFill>
                  <a:srgbClr val="1C98AF"/>
                </a:solidFill>
                <a:effectLst/>
                <a:latin typeface="Calibri" panose="020F0502020204030204" pitchFamily="34" charset="0"/>
                <a:ea typeface="Calibri" panose="020F0502020204030204" pitchFamily="34" charset="0"/>
              </a:rPr>
              <a:t>This experiential facilitation will provide an openness and opportunity for the audience to unite over the next steps for how we </a:t>
            </a:r>
            <a:r>
              <a:rPr lang="en-US" sz="1200" dirty="0">
                <a:solidFill>
                  <a:srgbClr val="1C98AF"/>
                </a:solidFill>
                <a:effectLst/>
                <a:latin typeface="Calibri" panose="020F0502020204030204" pitchFamily="34" charset="0"/>
                <a:ea typeface="Calibri" panose="020F0502020204030204" pitchFamily="34" charset="0"/>
              </a:rPr>
              <a:t>realize</a:t>
            </a:r>
            <a:r>
              <a:rPr lang="en-CA" sz="1200" dirty="0">
                <a:solidFill>
                  <a:srgbClr val="1C98AF"/>
                </a:solidFill>
                <a:effectLst/>
                <a:latin typeface="Calibri" panose="020F0502020204030204" pitchFamily="34" charset="0"/>
                <a:ea typeface="Calibri" panose="020F0502020204030204" pitchFamily="34" charset="0"/>
              </a:rPr>
              <a:t> our potential and responsibility to action. </a:t>
            </a:r>
            <a:endParaRPr lang="en-US" sz="1200" dirty="0">
              <a:solidFill>
                <a:srgbClr val="1C98AF"/>
              </a:solidFill>
              <a:effectLst/>
              <a:latin typeface="Calibri" panose="020F0502020204030204" pitchFamily="34" charset="0"/>
              <a:ea typeface="Calibri" panose="020F0502020204030204" pitchFamily="34" charset="0"/>
            </a:endParaRPr>
          </a:p>
          <a:p>
            <a:endParaRPr lang="en-US" sz="1200" dirty="0">
              <a:solidFill>
                <a:srgbClr val="1C98AF"/>
              </a:solidFill>
              <a:effectLst/>
              <a:latin typeface="Calibri" panose="020F0502020204030204" pitchFamily="34" charset="0"/>
              <a:ea typeface="Calibri" panose="020F0502020204030204" pitchFamily="34" charset="0"/>
            </a:endParaRPr>
          </a:p>
          <a:p>
            <a:r>
              <a:rPr lang="en-US" sz="1200" dirty="0">
                <a:solidFill>
                  <a:srgbClr val="1C98AF"/>
                </a:solidFill>
                <a:effectLst/>
                <a:latin typeface="Calibri" panose="020F0502020204030204" pitchFamily="34" charset="0"/>
                <a:ea typeface="Calibri" panose="020F0502020204030204" pitchFamily="34" charset="0"/>
              </a:rPr>
              <a:t>The following format is suggested for the </a:t>
            </a:r>
            <a:r>
              <a:rPr lang="en-CA" sz="1200" dirty="0">
                <a:solidFill>
                  <a:srgbClr val="1C98AF"/>
                </a:solidFill>
                <a:effectLst/>
                <a:latin typeface="Calibri" panose="020F0502020204030204" pitchFamily="34" charset="0"/>
                <a:ea typeface="Calibri" panose="020F0502020204030204" pitchFamily="34" charset="0"/>
              </a:rPr>
              <a:t>powerful questions</a:t>
            </a:r>
            <a:r>
              <a:rPr lang="en-US" sz="1200" dirty="0">
                <a:solidFill>
                  <a:srgbClr val="1C98AF"/>
                </a:solidFill>
                <a:effectLst/>
                <a:latin typeface="Calibri" panose="020F0502020204030204" pitchFamily="34" charset="0"/>
                <a:ea typeface="Calibri" panose="020F0502020204030204" pitchFamily="34" charset="0"/>
              </a:rPr>
              <a:t> T</a:t>
            </a:r>
            <a:r>
              <a:rPr lang="en-CA" sz="1200" dirty="0">
                <a:solidFill>
                  <a:srgbClr val="1C98AF"/>
                </a:solidFill>
                <a:effectLst/>
                <a:latin typeface="Calibri" panose="020F0502020204030204" pitchFamily="34" charset="0"/>
                <a:ea typeface="Calibri" panose="020F0502020204030204" pitchFamily="34" charset="0"/>
              </a:rPr>
              <a:t>here </a:t>
            </a:r>
            <a:r>
              <a:rPr lang="en-US" sz="1200" dirty="0">
                <a:solidFill>
                  <a:srgbClr val="1C98AF"/>
                </a:solidFill>
                <a:effectLst/>
                <a:latin typeface="Calibri" panose="020F0502020204030204" pitchFamily="34" charset="0"/>
                <a:ea typeface="Calibri" panose="020F0502020204030204" pitchFamily="34" charset="0"/>
              </a:rPr>
              <a:t>are </a:t>
            </a:r>
            <a:r>
              <a:rPr lang="en-CA" sz="1200" dirty="0">
                <a:solidFill>
                  <a:srgbClr val="1C98AF"/>
                </a:solidFill>
                <a:effectLst/>
                <a:latin typeface="Calibri" panose="020F0502020204030204" pitchFamily="34" charset="0"/>
                <a:ea typeface="Calibri" panose="020F0502020204030204" pitchFamily="34" charset="0"/>
              </a:rPr>
              <a:t>no specific tools, techniques and only respectful listening to what we could all be and do together</a:t>
            </a:r>
            <a:r>
              <a:rPr lang="en-US" sz="1200" dirty="0">
                <a:solidFill>
                  <a:srgbClr val="1C98AF"/>
                </a:solidFill>
                <a:effectLst/>
                <a:latin typeface="Calibri" panose="020F0502020204030204" pitchFamily="34" charset="0"/>
                <a:ea typeface="Calibri" panose="020F0502020204030204" pitchFamily="34" charset="0"/>
              </a:rPr>
              <a:t> in a collective learning space.</a:t>
            </a:r>
            <a:endParaRPr lang="en-US" sz="1200" dirty="0">
              <a:effectLst/>
              <a:latin typeface="Calibri" panose="020F0502020204030204" pitchFamily="34" charset="0"/>
              <a:ea typeface="Calibri" panose="020F0502020204030204" pitchFamily="34" charset="0"/>
            </a:endParaRPr>
          </a:p>
          <a:p>
            <a:r>
              <a:rPr lang="en-CA" sz="1200" dirty="0">
                <a:solidFill>
                  <a:srgbClr val="1C98AF"/>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lvl="0"/>
            <a:r>
              <a:rPr lang="en-US" sz="1200" dirty="0">
                <a:solidFill>
                  <a:srgbClr val="1C98AF"/>
                </a:solidFill>
                <a:effectLst/>
                <a:latin typeface="Calibri" panose="020F0502020204030204" pitchFamily="34" charset="0"/>
                <a:ea typeface="Calibri" panose="020F0502020204030204" pitchFamily="34" charset="0"/>
              </a:rPr>
              <a:t>Format:</a:t>
            </a:r>
          </a:p>
          <a:p>
            <a:pPr lvl="0"/>
            <a:endParaRPr lang="en-US" sz="1200" dirty="0">
              <a:solidFill>
                <a:srgbClr val="1C98A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Ask</a:t>
            </a:r>
            <a:r>
              <a:rPr lang="en-US" sz="1200" dirty="0">
                <a:solidFill>
                  <a:srgbClr val="1C98AF"/>
                </a:solidFill>
                <a:effectLst/>
                <a:latin typeface="Calibri" panose="020F0502020204030204" pitchFamily="34" charset="0"/>
                <a:ea typeface="Calibri" panose="020F0502020204030204" pitchFamily="34" charset="0"/>
              </a:rPr>
              <a:t> </a:t>
            </a:r>
            <a:r>
              <a:rPr lang="en-CA" sz="1200" dirty="0">
                <a:solidFill>
                  <a:srgbClr val="1C98AF"/>
                </a:solidFill>
                <a:effectLst/>
                <a:latin typeface="Calibri" panose="020F0502020204030204" pitchFamily="34" charset="0"/>
                <a:ea typeface="Calibri" panose="020F0502020204030204" pitchFamily="34" charset="0"/>
              </a:rPr>
              <a:t>a question</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Taking a minute to individually reflect </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Taking 3 mins to share with one or two people around you</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7mins to popcorn your thoughts into the main room </a:t>
            </a:r>
            <a:endParaRPr lang="en-US" sz="1200" dirty="0">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en-CA" sz="1200" dirty="0">
                <a:solidFill>
                  <a:srgbClr val="1C98AF"/>
                </a:solidFill>
                <a:effectLst/>
                <a:latin typeface="Calibri" panose="020F0502020204030204" pitchFamily="34" charset="0"/>
                <a:ea typeface="Calibri" panose="020F0502020204030204" pitchFamily="34" charset="0"/>
              </a:rPr>
              <a:t>3min to develop clarity / seek further questions / gain consensus in the room</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9</a:t>
            </a:fld>
            <a:endParaRPr lang="en-US"/>
          </a:p>
        </p:txBody>
      </p:sp>
    </p:spTree>
    <p:extLst>
      <p:ext uri="{BB962C8B-B14F-4D97-AF65-F5344CB8AC3E}">
        <p14:creationId xmlns:p14="http://schemas.microsoft.com/office/powerpoint/2010/main" val="61822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opportunities of partnering in several areas the include </a:t>
            </a:r>
            <a:br>
              <a:rPr lang="en-US" dirty="0"/>
            </a:br>
            <a:r>
              <a:rPr lang="en-US" dirty="0"/>
              <a:t>(but are not limited to):</a:t>
            </a:r>
          </a:p>
          <a:p>
            <a:endParaRPr lang="en-US" dirty="0"/>
          </a:p>
          <a:p>
            <a:pPr marL="171450" indent="-171450">
              <a:buFont typeface="Arial" panose="020B0604020202020204" pitchFamily="34" charset="0"/>
              <a:buChar char="•"/>
            </a:pPr>
            <a:r>
              <a:rPr lang="en-US" dirty="0"/>
              <a:t>Partnering with the Foundation</a:t>
            </a:r>
          </a:p>
          <a:p>
            <a:pPr marL="628650" lvl="1" indent="-171450">
              <a:buFont typeface="Arial" panose="020B0604020202020204" pitchFamily="34" charset="0"/>
              <a:buChar char="•"/>
            </a:pPr>
            <a:r>
              <a:rPr lang="en-US" dirty="0"/>
              <a:t>Special Olympics Pro Bono Coaching and other Foundation sponsored initiatives</a:t>
            </a:r>
          </a:p>
          <a:p>
            <a:pPr marL="171450" indent="-171450">
              <a:buFont typeface="Arial" panose="020B0604020202020204" pitchFamily="34" charset="0"/>
              <a:buChar char="•"/>
            </a:pPr>
            <a:r>
              <a:rPr lang="en-US" dirty="0"/>
              <a:t>Partnering with Chapters</a:t>
            </a:r>
          </a:p>
          <a:p>
            <a:pPr marL="628650" lvl="1" indent="-171450">
              <a:buFont typeface="Arial" panose="020B0604020202020204" pitchFamily="34" charset="0"/>
              <a:buChar char="•"/>
            </a:pPr>
            <a:r>
              <a:rPr lang="en-US" dirty="0"/>
              <a:t>Joining a chapters ongoing pro bono work with Ignite or partnering with Chapters to begin an Ignite Initiative. </a:t>
            </a:r>
          </a:p>
          <a:p>
            <a:pPr marL="171450" indent="-171450">
              <a:buFont typeface="Arial" panose="020B0604020202020204" pitchFamily="34" charset="0"/>
              <a:buChar char="•"/>
            </a:pPr>
            <a:r>
              <a:rPr lang="en-US" dirty="0"/>
              <a:t>Partnering in existing initiatives</a:t>
            </a:r>
          </a:p>
          <a:p>
            <a:pPr marL="628650" lvl="1" indent="-171450">
              <a:buFont typeface="Arial" panose="020B0604020202020204" pitchFamily="34" charset="0"/>
              <a:buChar char="•"/>
            </a:pPr>
            <a:r>
              <a:rPr lang="en-US" dirty="0"/>
              <a:t>This can include organizations such as Coach Initiative, Catch-a-Fire volunteer portal and many more.  </a:t>
            </a:r>
          </a:p>
          <a:p>
            <a:endParaRPr lang="en-US" dirty="0"/>
          </a:p>
        </p:txBody>
      </p:sp>
      <p:sp>
        <p:nvSpPr>
          <p:cNvPr id="4" name="Slide Number Placeholder 3"/>
          <p:cNvSpPr>
            <a:spLocks noGrp="1"/>
          </p:cNvSpPr>
          <p:nvPr>
            <p:ph type="sldNum" sz="quarter" idx="5"/>
          </p:nvPr>
        </p:nvSpPr>
        <p:spPr/>
        <p:txBody>
          <a:bodyPr/>
          <a:lstStyle/>
          <a:p>
            <a:fld id="{8BA41277-755D-409F-8342-810E13B54F5E}" type="slidenum">
              <a:rPr lang="en-US" smtClean="0"/>
              <a:t>10</a:t>
            </a:fld>
            <a:endParaRPr lang="en-US"/>
          </a:p>
        </p:txBody>
      </p:sp>
    </p:spTree>
    <p:extLst>
      <p:ext uri="{BB962C8B-B14F-4D97-AF65-F5344CB8AC3E}">
        <p14:creationId xmlns:p14="http://schemas.microsoft.com/office/powerpoint/2010/main" val="3055453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4F5F7DDA-7B87-3946-BA12-DE9AFDDE38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itle Placeholder 1">
            <a:extLst>
              <a:ext uri="{FF2B5EF4-FFF2-40B4-BE49-F238E27FC236}">
                <a16:creationId xmlns:a16="http://schemas.microsoft.com/office/drawing/2014/main" id="{E19841C1-9E93-4246-A305-2BEFC3CA2DC0}"/>
              </a:ext>
            </a:extLst>
          </p:cNvPr>
          <p:cNvSpPr>
            <a:spLocks noGrp="1"/>
          </p:cNvSpPr>
          <p:nvPr>
            <p:ph type="title" hasCustomPrompt="1"/>
          </p:nvPr>
        </p:nvSpPr>
        <p:spPr>
          <a:xfrm>
            <a:off x="555171" y="2968677"/>
            <a:ext cx="7622721" cy="1325563"/>
          </a:xfrm>
          <a:prstGeom prst="rect">
            <a:avLst/>
          </a:prstGeom>
        </p:spPr>
        <p:txBody>
          <a:bodyPr vert="horz" lIns="91440" tIns="45720" rIns="91440" bIns="45720" rtlCol="0" anchor="ctr">
            <a:normAutofit/>
          </a:bodyPr>
          <a:lstStyle>
            <a:lvl1pPr>
              <a:defRPr b="1" i="0">
                <a:solidFill>
                  <a:srgbClr val="2A3692"/>
                </a:solidFill>
                <a:latin typeface="Proxima Nova Extrabold" panose="02000506030000020004" pitchFamily="2" charset="0"/>
              </a:defRPr>
            </a:lvl1pPr>
          </a:lstStyle>
          <a:p>
            <a:r>
              <a:rPr lang="en-US" dirty="0"/>
              <a:t>TITLE HERE</a:t>
            </a:r>
          </a:p>
        </p:txBody>
      </p:sp>
      <p:pic>
        <p:nvPicPr>
          <p:cNvPr id="4" name="Picture 3">
            <a:extLst>
              <a:ext uri="{FF2B5EF4-FFF2-40B4-BE49-F238E27FC236}">
                <a16:creationId xmlns:a16="http://schemas.microsoft.com/office/drawing/2014/main" id="{A3663128-B272-CA4D-BDF6-094B07EB5C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858" y="5888060"/>
            <a:ext cx="1828800" cy="546100"/>
          </a:xfrm>
          <a:prstGeom prst="rect">
            <a:avLst/>
          </a:prstGeom>
        </p:spPr>
      </p:pic>
    </p:spTree>
    <p:extLst>
      <p:ext uri="{BB962C8B-B14F-4D97-AF65-F5344CB8AC3E}">
        <p14:creationId xmlns:p14="http://schemas.microsoft.com/office/powerpoint/2010/main" val="284716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B66D1-AD67-E646-8710-796E216E970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itle Placeholder 1">
            <a:extLst>
              <a:ext uri="{FF2B5EF4-FFF2-40B4-BE49-F238E27FC236}">
                <a16:creationId xmlns:a16="http://schemas.microsoft.com/office/drawing/2014/main" id="{E19841C1-9E93-4246-A305-2BEFC3CA2DC0}"/>
              </a:ext>
            </a:extLst>
          </p:cNvPr>
          <p:cNvSpPr>
            <a:spLocks noGrp="1"/>
          </p:cNvSpPr>
          <p:nvPr>
            <p:ph type="title" hasCustomPrompt="1"/>
          </p:nvPr>
        </p:nvSpPr>
        <p:spPr>
          <a:xfrm>
            <a:off x="555171" y="2968677"/>
            <a:ext cx="7622721" cy="1325563"/>
          </a:xfrm>
          <a:prstGeom prst="rect">
            <a:avLst/>
          </a:prstGeom>
        </p:spPr>
        <p:txBody>
          <a:bodyPr vert="horz" lIns="91440" tIns="45720" rIns="91440" bIns="45720" rtlCol="0" anchor="ctr">
            <a:normAutofit/>
          </a:bodyPr>
          <a:lstStyle>
            <a:lvl1pPr>
              <a:defRPr b="1" i="0">
                <a:solidFill>
                  <a:srgbClr val="2A3692"/>
                </a:solidFill>
                <a:latin typeface="Proxima Nova Extrabold" panose="02000506030000020004" pitchFamily="2" charset="0"/>
              </a:defRPr>
            </a:lvl1pPr>
          </a:lstStyle>
          <a:p>
            <a:r>
              <a:rPr lang="en-US" dirty="0"/>
              <a:t>TITLE HERE</a:t>
            </a:r>
          </a:p>
        </p:txBody>
      </p:sp>
    </p:spTree>
    <p:extLst>
      <p:ext uri="{BB962C8B-B14F-4D97-AF65-F5344CB8AC3E}">
        <p14:creationId xmlns:p14="http://schemas.microsoft.com/office/powerpoint/2010/main" val="37740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2FE3B-2F87-9548-B48A-DB0DCC4222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0E17FFE1-CF0E-9247-8DCF-FA14E5A48F45}"/>
              </a:ext>
            </a:extLst>
          </p:cNvPr>
          <p:cNvSpPr/>
          <p:nvPr userDrawn="1"/>
        </p:nvSpPr>
        <p:spPr>
          <a:xfrm>
            <a:off x="760639" y="4473000"/>
            <a:ext cx="7622721" cy="369332"/>
          </a:xfrm>
          <a:prstGeom prst="rect">
            <a:avLst/>
          </a:prstGeom>
        </p:spPr>
        <p:txBody>
          <a:bodyPr wrap="square">
            <a:spAutoFit/>
          </a:bodyPr>
          <a:lstStyle/>
          <a:p>
            <a:pPr algn="ctr"/>
            <a:r>
              <a:rPr lang="en-US" dirty="0">
                <a:solidFill>
                  <a:schemeClr val="bg1"/>
                </a:solidFill>
                <a:latin typeface="Proxima Nova" panose="02000506030000020004" pitchFamily="2" charset="0"/>
              </a:rPr>
              <a:t>Supporting text to go here.</a:t>
            </a:r>
          </a:p>
        </p:txBody>
      </p:sp>
      <p:sp>
        <p:nvSpPr>
          <p:cNvPr id="17" name="Title Placeholder 1">
            <a:extLst>
              <a:ext uri="{FF2B5EF4-FFF2-40B4-BE49-F238E27FC236}">
                <a16:creationId xmlns:a16="http://schemas.microsoft.com/office/drawing/2014/main" id="{E19841C1-9E93-4246-A305-2BEFC3CA2DC0}"/>
              </a:ext>
            </a:extLst>
          </p:cNvPr>
          <p:cNvSpPr>
            <a:spLocks noGrp="1"/>
          </p:cNvSpPr>
          <p:nvPr>
            <p:ph type="title" hasCustomPrompt="1"/>
          </p:nvPr>
        </p:nvSpPr>
        <p:spPr>
          <a:xfrm>
            <a:off x="760639" y="2968677"/>
            <a:ext cx="7622721" cy="1325563"/>
          </a:xfrm>
          <a:prstGeom prst="rect">
            <a:avLst/>
          </a:prstGeom>
        </p:spPr>
        <p:txBody>
          <a:bodyPr vert="horz" lIns="91440" tIns="45720" rIns="91440" bIns="45720" rtlCol="0" anchor="ctr">
            <a:normAutofit/>
          </a:bodyPr>
          <a:lstStyle>
            <a:lvl1pPr algn="ctr">
              <a:defRPr sz="6600" b="1" i="0">
                <a:solidFill>
                  <a:srgbClr val="FEBD3B"/>
                </a:solidFill>
                <a:latin typeface="Proxima Nova Extrabold" panose="02000506030000020004" pitchFamily="2" charset="0"/>
              </a:defRPr>
            </a:lvl1pPr>
          </a:lstStyle>
          <a:p>
            <a:r>
              <a:rPr lang="en-US" dirty="0"/>
              <a:t>Engage.</a:t>
            </a:r>
          </a:p>
        </p:txBody>
      </p:sp>
      <p:pic>
        <p:nvPicPr>
          <p:cNvPr id="6" name="Picture 5">
            <a:extLst>
              <a:ext uri="{FF2B5EF4-FFF2-40B4-BE49-F238E27FC236}">
                <a16:creationId xmlns:a16="http://schemas.microsoft.com/office/drawing/2014/main" id="{C892073A-8E13-CD49-BC67-87CE2B2010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858" y="5942491"/>
            <a:ext cx="1774371" cy="529847"/>
          </a:xfrm>
          <a:prstGeom prst="rect">
            <a:avLst/>
          </a:prstGeom>
        </p:spPr>
      </p:pic>
    </p:spTree>
    <p:extLst>
      <p:ext uri="{BB962C8B-B14F-4D97-AF65-F5344CB8AC3E}">
        <p14:creationId xmlns:p14="http://schemas.microsoft.com/office/powerpoint/2010/main" val="38685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9F81D5-A0D7-EF45-8170-E55492598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0E17FFE1-CF0E-9247-8DCF-FA14E5A48F45}"/>
              </a:ext>
            </a:extLst>
          </p:cNvPr>
          <p:cNvSpPr/>
          <p:nvPr userDrawn="1"/>
        </p:nvSpPr>
        <p:spPr>
          <a:xfrm>
            <a:off x="760639" y="4473000"/>
            <a:ext cx="7622721" cy="369332"/>
          </a:xfrm>
          <a:prstGeom prst="rect">
            <a:avLst/>
          </a:prstGeom>
        </p:spPr>
        <p:txBody>
          <a:bodyPr wrap="square">
            <a:spAutoFit/>
          </a:bodyPr>
          <a:lstStyle/>
          <a:p>
            <a:pPr algn="ctr"/>
            <a:r>
              <a:rPr lang="en-US" dirty="0">
                <a:solidFill>
                  <a:schemeClr val="bg1"/>
                </a:solidFill>
                <a:latin typeface="Proxima Nova" panose="02000506030000020004" pitchFamily="2" charset="0"/>
              </a:rPr>
              <a:t>Supporting text to go here.</a:t>
            </a:r>
          </a:p>
        </p:txBody>
      </p:sp>
      <p:sp>
        <p:nvSpPr>
          <p:cNvPr id="17" name="Title Placeholder 1">
            <a:extLst>
              <a:ext uri="{FF2B5EF4-FFF2-40B4-BE49-F238E27FC236}">
                <a16:creationId xmlns:a16="http://schemas.microsoft.com/office/drawing/2014/main" id="{E19841C1-9E93-4246-A305-2BEFC3CA2DC0}"/>
              </a:ext>
            </a:extLst>
          </p:cNvPr>
          <p:cNvSpPr>
            <a:spLocks noGrp="1"/>
          </p:cNvSpPr>
          <p:nvPr>
            <p:ph type="title" hasCustomPrompt="1"/>
          </p:nvPr>
        </p:nvSpPr>
        <p:spPr>
          <a:xfrm>
            <a:off x="760639" y="2968677"/>
            <a:ext cx="7622721" cy="1325563"/>
          </a:xfrm>
          <a:prstGeom prst="rect">
            <a:avLst/>
          </a:prstGeom>
        </p:spPr>
        <p:txBody>
          <a:bodyPr vert="horz" lIns="91440" tIns="45720" rIns="91440" bIns="45720" rtlCol="0" anchor="ctr">
            <a:normAutofit/>
          </a:bodyPr>
          <a:lstStyle>
            <a:lvl1pPr algn="ctr">
              <a:defRPr sz="6600" b="1" i="0">
                <a:solidFill>
                  <a:srgbClr val="FEBD3B"/>
                </a:solidFill>
                <a:latin typeface="Proxima Nova Extrabold" panose="02000506030000020004" pitchFamily="2" charset="0"/>
              </a:defRPr>
            </a:lvl1pPr>
          </a:lstStyle>
          <a:p>
            <a:r>
              <a:rPr lang="en-US" dirty="0"/>
              <a:t>Support.</a:t>
            </a:r>
          </a:p>
        </p:txBody>
      </p:sp>
      <p:pic>
        <p:nvPicPr>
          <p:cNvPr id="6" name="Picture 5">
            <a:extLst>
              <a:ext uri="{FF2B5EF4-FFF2-40B4-BE49-F238E27FC236}">
                <a16:creationId xmlns:a16="http://schemas.microsoft.com/office/drawing/2014/main" id="{0FF93789-1221-4F4B-BAF4-7A2DA360BF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858" y="5942491"/>
            <a:ext cx="1774371" cy="529847"/>
          </a:xfrm>
          <a:prstGeom prst="rect">
            <a:avLst/>
          </a:prstGeom>
        </p:spPr>
      </p:pic>
    </p:spTree>
    <p:extLst>
      <p:ext uri="{BB962C8B-B14F-4D97-AF65-F5344CB8AC3E}">
        <p14:creationId xmlns:p14="http://schemas.microsoft.com/office/powerpoint/2010/main" val="332962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A362E-B79B-3647-9253-6685DE4AD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0E17FFE1-CF0E-9247-8DCF-FA14E5A48F45}"/>
              </a:ext>
            </a:extLst>
          </p:cNvPr>
          <p:cNvSpPr/>
          <p:nvPr userDrawn="1"/>
        </p:nvSpPr>
        <p:spPr>
          <a:xfrm>
            <a:off x="760639" y="4473000"/>
            <a:ext cx="7622721" cy="369332"/>
          </a:xfrm>
          <a:prstGeom prst="rect">
            <a:avLst/>
          </a:prstGeom>
        </p:spPr>
        <p:txBody>
          <a:bodyPr wrap="square">
            <a:spAutoFit/>
          </a:bodyPr>
          <a:lstStyle/>
          <a:p>
            <a:pPr algn="ctr"/>
            <a:r>
              <a:rPr lang="en-US" dirty="0">
                <a:solidFill>
                  <a:schemeClr val="bg1"/>
                </a:solidFill>
                <a:latin typeface="Proxima Nova" panose="02000506030000020004" pitchFamily="2" charset="0"/>
              </a:rPr>
              <a:t>Supporting text to go here.</a:t>
            </a:r>
          </a:p>
        </p:txBody>
      </p:sp>
      <p:sp>
        <p:nvSpPr>
          <p:cNvPr id="17" name="Title Placeholder 1">
            <a:extLst>
              <a:ext uri="{FF2B5EF4-FFF2-40B4-BE49-F238E27FC236}">
                <a16:creationId xmlns:a16="http://schemas.microsoft.com/office/drawing/2014/main" id="{E19841C1-9E93-4246-A305-2BEFC3CA2DC0}"/>
              </a:ext>
            </a:extLst>
          </p:cNvPr>
          <p:cNvSpPr>
            <a:spLocks noGrp="1"/>
          </p:cNvSpPr>
          <p:nvPr>
            <p:ph type="title" hasCustomPrompt="1"/>
          </p:nvPr>
        </p:nvSpPr>
        <p:spPr>
          <a:xfrm>
            <a:off x="760639" y="2968677"/>
            <a:ext cx="7622721" cy="1325563"/>
          </a:xfrm>
          <a:prstGeom prst="rect">
            <a:avLst/>
          </a:prstGeom>
        </p:spPr>
        <p:txBody>
          <a:bodyPr vert="horz" lIns="91440" tIns="45720" rIns="91440" bIns="45720" rtlCol="0" anchor="ctr">
            <a:normAutofit/>
          </a:bodyPr>
          <a:lstStyle>
            <a:lvl1pPr algn="ctr">
              <a:defRPr sz="6600" b="1" i="0">
                <a:solidFill>
                  <a:srgbClr val="FEBD3B"/>
                </a:solidFill>
                <a:latin typeface="Proxima Nova Extrabold" panose="02000506030000020004" pitchFamily="2" charset="0"/>
              </a:defRPr>
            </a:lvl1pPr>
          </a:lstStyle>
          <a:p>
            <a:r>
              <a:rPr lang="en-US" dirty="0"/>
              <a:t>Connect.</a:t>
            </a:r>
          </a:p>
        </p:txBody>
      </p:sp>
      <p:pic>
        <p:nvPicPr>
          <p:cNvPr id="6" name="Picture 5">
            <a:extLst>
              <a:ext uri="{FF2B5EF4-FFF2-40B4-BE49-F238E27FC236}">
                <a16:creationId xmlns:a16="http://schemas.microsoft.com/office/drawing/2014/main" id="{DE24F6CB-AC06-2C4B-9497-33DBE6FD9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858" y="5942491"/>
            <a:ext cx="1774371" cy="529847"/>
          </a:xfrm>
          <a:prstGeom prst="rect">
            <a:avLst/>
          </a:prstGeom>
        </p:spPr>
      </p:pic>
    </p:spTree>
    <p:extLst>
      <p:ext uri="{BB962C8B-B14F-4D97-AF65-F5344CB8AC3E}">
        <p14:creationId xmlns:p14="http://schemas.microsoft.com/office/powerpoint/2010/main" val="260744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EBD3B"/>
                </a:solidFill>
                <a:latin typeface="Proxima Nova Extrabold" panose="0200050603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Proxima Nova" panose="02000506030000020004" pitchFamily="2" charset="0"/>
              </a:defRPr>
            </a:lvl1pPr>
            <a:lvl2pPr>
              <a:defRPr>
                <a:latin typeface="Proxima Nova" panose="02000506030000020004" pitchFamily="2" charset="0"/>
              </a:defRPr>
            </a:lvl2pPr>
            <a:lvl3pPr>
              <a:defRPr>
                <a:latin typeface="Proxima Nova" panose="02000506030000020004" pitchFamily="2" charset="0"/>
              </a:defRPr>
            </a:lvl3pPr>
            <a:lvl4pPr>
              <a:defRPr>
                <a:latin typeface="Proxima Nova" panose="02000506030000020004" pitchFamily="2" charset="0"/>
              </a:defRPr>
            </a:lvl4pPr>
            <a:lvl5pPr>
              <a:defRPr>
                <a:latin typeface="Proxima Nova" panose="0200050603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87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EBD3B"/>
                </a:solidFill>
                <a:latin typeface="Proxima Nova Extrabold"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228369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36201F-2AF3-7346-AB79-862C95E9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DEE59DD6-3359-364A-AE2F-E08F98E1DD97}"/>
              </a:ext>
            </a:extLst>
          </p:cNvPr>
          <p:cNvSpPr/>
          <p:nvPr userDrawn="1"/>
        </p:nvSpPr>
        <p:spPr>
          <a:xfrm>
            <a:off x="0" y="1"/>
            <a:ext cx="9144000" cy="6857999"/>
          </a:xfrm>
          <a:prstGeom prst="rect">
            <a:avLst/>
          </a:prstGeom>
          <a:gradFill>
            <a:gsLst>
              <a:gs pos="0">
                <a:srgbClr val="2A3692">
                  <a:alpha val="85000"/>
                </a:srgbClr>
              </a:gs>
              <a:gs pos="100000">
                <a:schemeClr val="accent1">
                  <a:lumMod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5C275448-D4E8-F740-AEAB-F2DC777D4B9A}"/>
              </a:ext>
            </a:extLst>
          </p:cNvPr>
          <p:cNvSpPr/>
          <p:nvPr userDrawn="1"/>
        </p:nvSpPr>
        <p:spPr>
          <a:xfrm>
            <a:off x="2360648" y="3164086"/>
            <a:ext cx="4572000" cy="1061829"/>
          </a:xfrm>
          <a:prstGeom prst="rect">
            <a:avLst/>
          </a:prstGeom>
        </p:spPr>
        <p:txBody>
          <a:bodyPr>
            <a:spAutoFit/>
          </a:bodyPr>
          <a:lstStyle/>
          <a:p>
            <a:pPr algn="ctr"/>
            <a:r>
              <a:rPr lang="en-US" sz="2100" dirty="0">
                <a:solidFill>
                  <a:schemeClr val="bg1"/>
                </a:solidFill>
                <a:latin typeface="Proxima Nova" panose="02000506030000020004" pitchFamily="2" charset="0"/>
              </a:rPr>
              <a:t>2365 Harrodsburg Road, Suite A325</a:t>
            </a:r>
          </a:p>
          <a:p>
            <a:pPr algn="ctr"/>
            <a:r>
              <a:rPr lang="en-US" sz="2100" dirty="0">
                <a:solidFill>
                  <a:schemeClr val="bg1"/>
                </a:solidFill>
                <a:latin typeface="Proxima Nova" panose="02000506030000020004" pitchFamily="2" charset="0"/>
              </a:rPr>
              <a:t>Lexington, KY 40504</a:t>
            </a:r>
          </a:p>
          <a:p>
            <a:pPr algn="ctr"/>
            <a:r>
              <a:rPr lang="en-US" sz="2100" dirty="0">
                <a:solidFill>
                  <a:schemeClr val="bg1"/>
                </a:solidFill>
                <a:latin typeface="Proxima Nova" panose="02000506030000020004" pitchFamily="2" charset="0"/>
              </a:rPr>
              <a:t>888.423.3131 or 859.219.3580</a:t>
            </a:r>
          </a:p>
        </p:txBody>
      </p:sp>
      <p:sp>
        <p:nvSpPr>
          <p:cNvPr id="6" name="Rectangle 5">
            <a:extLst>
              <a:ext uri="{FF2B5EF4-FFF2-40B4-BE49-F238E27FC236}">
                <a16:creationId xmlns:a16="http://schemas.microsoft.com/office/drawing/2014/main" id="{A763B496-9D5F-1640-A4F4-5FEFA9351EBB}"/>
              </a:ext>
            </a:extLst>
          </p:cNvPr>
          <p:cNvSpPr/>
          <p:nvPr userDrawn="1"/>
        </p:nvSpPr>
        <p:spPr>
          <a:xfrm>
            <a:off x="3035361" y="4743387"/>
            <a:ext cx="3073277" cy="461665"/>
          </a:xfrm>
          <a:prstGeom prst="rect">
            <a:avLst/>
          </a:prstGeom>
        </p:spPr>
        <p:txBody>
          <a:bodyPr wrap="none">
            <a:spAutoFit/>
          </a:bodyPr>
          <a:lstStyle/>
          <a:p>
            <a:r>
              <a:rPr lang="en-US" sz="2400" b="1" dirty="0">
                <a:solidFill>
                  <a:srgbClr val="FFB547"/>
                </a:solidFill>
                <a:latin typeface="Proxima Nova" panose="02000506030000020004" pitchFamily="2" charset="0"/>
              </a:rPr>
              <a:t>FoundationofICF.org</a:t>
            </a:r>
          </a:p>
        </p:txBody>
      </p:sp>
      <p:sp>
        <p:nvSpPr>
          <p:cNvPr id="12" name="Rectangle 11">
            <a:extLst>
              <a:ext uri="{FF2B5EF4-FFF2-40B4-BE49-F238E27FC236}">
                <a16:creationId xmlns:a16="http://schemas.microsoft.com/office/drawing/2014/main" id="{23D0E277-1771-0741-8E97-9734C3052414}"/>
              </a:ext>
            </a:extLst>
          </p:cNvPr>
          <p:cNvSpPr/>
          <p:nvPr userDrawn="1"/>
        </p:nvSpPr>
        <p:spPr>
          <a:xfrm>
            <a:off x="0" y="6645854"/>
            <a:ext cx="9144000" cy="212146"/>
          </a:xfrm>
          <a:prstGeom prst="rect">
            <a:avLst/>
          </a:prstGeom>
          <a:solidFill>
            <a:srgbClr val="FFB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58DAF5AA-2419-CC4F-AF20-53731C6E72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5634" y="1652948"/>
            <a:ext cx="3769596" cy="1125644"/>
          </a:xfrm>
          <a:prstGeom prst="rect">
            <a:avLst/>
          </a:prstGeom>
        </p:spPr>
      </p:pic>
    </p:spTree>
    <p:extLst>
      <p:ext uri="{BB962C8B-B14F-4D97-AF65-F5344CB8AC3E}">
        <p14:creationId xmlns:p14="http://schemas.microsoft.com/office/powerpoint/2010/main" val="4053413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6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218F0F0-229E-8C45-9431-609D51A94FA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9858" y="5888060"/>
            <a:ext cx="1828800" cy="546100"/>
          </a:xfrm>
          <a:prstGeom prst="rect">
            <a:avLst/>
          </a:prstGeom>
        </p:spPr>
      </p:pic>
    </p:spTree>
    <p:extLst>
      <p:ext uri="{BB962C8B-B14F-4D97-AF65-F5344CB8AC3E}">
        <p14:creationId xmlns:p14="http://schemas.microsoft.com/office/powerpoint/2010/main" val="1169921545"/>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64" r:id="rId3"/>
    <p:sldLayoutId id="2147483665" r:id="rId4"/>
    <p:sldLayoutId id="2147483666" r:id="rId5"/>
    <p:sldLayoutId id="2147483652" r:id="rId6"/>
    <p:sldLayoutId id="2147483656" r:id="rId7"/>
    <p:sldLayoutId id="2147483662" r:id="rId8"/>
  </p:sldLayoutIdLst>
  <p:hf sldNum="0" hdr="0" dt="0"/>
  <p:txStyles>
    <p:titleStyle>
      <a:lvl1pPr algn="l" defTabSz="914400" rtl="0" eaLnBrk="1" latinLnBrk="0" hangingPunct="1">
        <a:lnSpc>
          <a:spcPct val="90000"/>
        </a:lnSpc>
        <a:spcBef>
          <a:spcPct val="0"/>
        </a:spcBef>
        <a:buNone/>
        <a:defRPr sz="3600" b="1" i="0" kern="1200">
          <a:solidFill>
            <a:srgbClr val="FEBD3B"/>
          </a:solidFill>
          <a:latin typeface="Proxima Nova Extrabold"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8" Type="http://schemas.openxmlformats.org/officeDocument/2006/relationships/hyperlink" Target="http://www.foundationoficf.org/" TargetMode="External"/><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hyperlink" Target="mailto:information@foundationoficf.org" TargetMode="External"/><Relationship Id="rId5" Type="http://schemas.openxmlformats.org/officeDocument/2006/relationships/hyperlink" Target="https://vimeo.com/267992751" TargetMode="External"/><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267992751"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5F58-D27F-5D40-B2D4-26869DD805BA}"/>
              </a:ext>
            </a:extLst>
          </p:cNvPr>
          <p:cNvSpPr>
            <a:spLocks noGrp="1"/>
          </p:cNvSpPr>
          <p:nvPr>
            <p:ph type="title"/>
          </p:nvPr>
        </p:nvSpPr>
        <p:spPr>
          <a:xfrm>
            <a:off x="412377" y="2919805"/>
            <a:ext cx="7765516" cy="2608875"/>
          </a:xfrm>
        </p:spPr>
        <p:txBody>
          <a:bodyPr>
            <a:normAutofit fontScale="90000"/>
          </a:bodyPr>
          <a:lstStyle/>
          <a:p>
            <a:r>
              <a:rPr lang="en-US" sz="7200" dirty="0"/>
              <a:t>COACHING </a:t>
            </a:r>
            <a:br>
              <a:rPr lang="en-US" sz="7200" dirty="0"/>
            </a:br>
            <a:r>
              <a:rPr lang="en-US" sz="7200" dirty="0"/>
              <a:t>FOR </a:t>
            </a:r>
            <a:r>
              <a:rPr lang="en-US" sz="7200" dirty="0">
                <a:solidFill>
                  <a:srgbClr val="FEBD3B"/>
                </a:solidFill>
              </a:rPr>
              <a:t>SOCIAL IMPACT</a:t>
            </a:r>
          </a:p>
        </p:txBody>
      </p:sp>
    </p:spTree>
    <p:extLst>
      <p:ext uri="{BB962C8B-B14F-4D97-AF65-F5344CB8AC3E}">
        <p14:creationId xmlns:p14="http://schemas.microsoft.com/office/powerpoint/2010/main" val="17473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A49A65-5263-433E-8ACB-E90132B114B7}"/>
              </a:ext>
            </a:extLst>
          </p:cNvPr>
          <p:cNvGrpSpPr/>
          <p:nvPr/>
        </p:nvGrpSpPr>
        <p:grpSpPr>
          <a:xfrm>
            <a:off x="5736231" y="1713399"/>
            <a:ext cx="3010732" cy="3569210"/>
            <a:chOff x="5736231" y="1092512"/>
            <a:chExt cx="3010732" cy="3569210"/>
          </a:xfrm>
        </p:grpSpPr>
        <p:sp>
          <p:nvSpPr>
            <p:cNvPr id="7" name="TextBox 6">
              <a:extLst>
                <a:ext uri="{FF2B5EF4-FFF2-40B4-BE49-F238E27FC236}">
                  <a16:creationId xmlns:a16="http://schemas.microsoft.com/office/drawing/2014/main" id="{9E9C1C43-1346-4017-A9A4-E2A03E6B5433}"/>
                </a:ext>
              </a:extLst>
            </p:cNvPr>
            <p:cNvSpPr txBox="1"/>
            <p:nvPr/>
          </p:nvSpPr>
          <p:spPr>
            <a:xfrm>
              <a:off x="6230742" y="3030506"/>
              <a:ext cx="2516221" cy="1631216"/>
            </a:xfrm>
            <a:prstGeom prst="rect">
              <a:avLst/>
            </a:prstGeom>
            <a:noFill/>
          </p:spPr>
          <p:txBody>
            <a:bodyPr wrap="square" rtlCol="0">
              <a:spAutoFit/>
            </a:bodyPr>
            <a:lstStyle/>
            <a:p>
              <a:pPr algn="ctr"/>
              <a:r>
                <a:rPr lang="en-GB" sz="2000" dirty="0">
                  <a:latin typeface="Proxima Nova" panose="02000506030000020004" pitchFamily="2" charset="0"/>
                  <a:cs typeface="Arial" panose="020B0604020202020204" pitchFamily="34" charset="0"/>
                </a:rPr>
                <a:t>Develop a partnership with ICF Foundation for contribution and Impact at Scale</a:t>
              </a:r>
              <a:endParaRPr lang="en-US" sz="2000" dirty="0">
                <a:latin typeface="Proxima Nova" panose="02000506030000020004" pitchFamily="2" charset="0"/>
                <a:cs typeface="Arial" panose="020B0604020202020204" pitchFamily="34" charset="0"/>
              </a:endParaRPr>
            </a:p>
          </p:txBody>
        </p:sp>
        <p:sp>
          <p:nvSpPr>
            <p:cNvPr id="8" name="Striped Right Arrow 11">
              <a:extLst>
                <a:ext uri="{FF2B5EF4-FFF2-40B4-BE49-F238E27FC236}">
                  <a16:creationId xmlns:a16="http://schemas.microsoft.com/office/drawing/2014/main" id="{0626E179-D682-4FB9-B5FB-63532790D366}"/>
                </a:ext>
              </a:extLst>
            </p:cNvPr>
            <p:cNvSpPr/>
            <p:nvPr/>
          </p:nvSpPr>
          <p:spPr>
            <a:xfrm>
              <a:off x="5736231" y="1796145"/>
              <a:ext cx="713361" cy="50583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E8C08A4-A5AF-44E8-AFA5-4059BFC52CFD}"/>
                </a:ext>
              </a:extLst>
            </p:cNvPr>
            <p:cNvSpPr/>
            <p:nvPr/>
          </p:nvSpPr>
          <p:spPr>
            <a:xfrm>
              <a:off x="6708997" y="1092512"/>
              <a:ext cx="1913107" cy="191310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9A736360-0B24-480A-8D60-39FCB8C263A2}"/>
              </a:ext>
            </a:extLst>
          </p:cNvPr>
          <p:cNvGrpSpPr/>
          <p:nvPr/>
        </p:nvGrpSpPr>
        <p:grpSpPr>
          <a:xfrm>
            <a:off x="2590953" y="1707957"/>
            <a:ext cx="3523032" cy="3325886"/>
            <a:chOff x="2590953" y="1087070"/>
            <a:chExt cx="3523032" cy="3325886"/>
          </a:xfrm>
        </p:grpSpPr>
        <p:grpSp>
          <p:nvGrpSpPr>
            <p:cNvPr id="11" name="Group 10">
              <a:extLst>
                <a:ext uri="{FF2B5EF4-FFF2-40B4-BE49-F238E27FC236}">
                  <a16:creationId xmlns:a16="http://schemas.microsoft.com/office/drawing/2014/main" id="{20FDDB3A-2379-4926-8BEE-2667C0AF6C86}"/>
                </a:ext>
              </a:extLst>
            </p:cNvPr>
            <p:cNvGrpSpPr/>
            <p:nvPr/>
          </p:nvGrpSpPr>
          <p:grpSpPr>
            <a:xfrm>
              <a:off x="2590953" y="1087070"/>
              <a:ext cx="3523032" cy="3325886"/>
              <a:chOff x="2590953" y="1087070"/>
              <a:chExt cx="3523032" cy="3325886"/>
            </a:xfrm>
          </p:grpSpPr>
          <p:sp>
            <p:nvSpPr>
              <p:cNvPr id="17" name="Striped Right Arrow 9">
                <a:extLst>
                  <a:ext uri="{FF2B5EF4-FFF2-40B4-BE49-F238E27FC236}">
                    <a16:creationId xmlns:a16="http://schemas.microsoft.com/office/drawing/2014/main" id="{96AE6C68-B5FB-4F50-B98C-EA218A024CE9}"/>
                  </a:ext>
                </a:extLst>
              </p:cNvPr>
              <p:cNvSpPr/>
              <p:nvPr/>
            </p:nvSpPr>
            <p:spPr>
              <a:xfrm>
                <a:off x="2590953" y="1796145"/>
                <a:ext cx="713361" cy="50583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1303847-14D2-403F-99E3-D15154869931}"/>
                  </a:ext>
                </a:extLst>
              </p:cNvPr>
              <p:cNvSpPr txBox="1"/>
              <p:nvPr/>
            </p:nvSpPr>
            <p:spPr>
              <a:xfrm>
                <a:off x="2952496" y="3089517"/>
                <a:ext cx="3161489" cy="1323439"/>
              </a:xfrm>
              <a:prstGeom prst="rect">
                <a:avLst/>
              </a:prstGeom>
              <a:noFill/>
            </p:spPr>
            <p:txBody>
              <a:bodyPr wrap="square" rtlCol="0">
                <a:spAutoFit/>
              </a:bodyPr>
              <a:lstStyle/>
              <a:p>
                <a:pPr algn="ctr"/>
                <a:r>
                  <a:rPr lang="en-GB" sz="2000" dirty="0">
                    <a:latin typeface="Proxima Nova" panose="02000506030000020004" pitchFamily="2" charset="0"/>
                    <a:cs typeface="Arial" panose="020B0604020202020204" pitchFamily="34" charset="0"/>
                  </a:rPr>
                  <a:t>Share with </a:t>
                </a:r>
                <a:br>
                  <a:rPr lang="en-GB" sz="2000" dirty="0">
                    <a:latin typeface="Proxima Nova" panose="02000506030000020004" pitchFamily="2" charset="0"/>
                    <a:cs typeface="Arial" panose="020B0604020202020204" pitchFamily="34" charset="0"/>
                  </a:rPr>
                </a:br>
                <a:r>
                  <a:rPr lang="en-GB" sz="2000" dirty="0">
                    <a:latin typeface="Proxima Nova" panose="02000506030000020004" pitchFamily="2" charset="0"/>
                    <a:cs typeface="Arial" panose="020B0604020202020204" pitchFamily="34" charset="0"/>
                  </a:rPr>
                  <a:t>ICF Foundation your stories of  coaching in societal progress</a:t>
                </a:r>
                <a:endParaRPr lang="en-US" sz="2000" dirty="0">
                  <a:latin typeface="Proxima Nova" panose="02000506030000020004" pitchFamily="2" charset="0"/>
                  <a:cs typeface="Arial" panose="020B0604020202020204" pitchFamily="34" charset="0"/>
                </a:endParaRPr>
              </a:p>
            </p:txBody>
          </p:sp>
          <p:sp>
            <p:nvSpPr>
              <p:cNvPr id="19" name="Oval 18">
                <a:extLst>
                  <a:ext uri="{FF2B5EF4-FFF2-40B4-BE49-F238E27FC236}">
                    <a16:creationId xmlns:a16="http://schemas.microsoft.com/office/drawing/2014/main" id="{246705AC-9AC4-46A3-A066-F2B623DF0C82}"/>
                  </a:ext>
                </a:extLst>
              </p:cNvPr>
              <p:cNvSpPr/>
              <p:nvPr/>
            </p:nvSpPr>
            <p:spPr>
              <a:xfrm>
                <a:off x="3563719" y="1087070"/>
                <a:ext cx="1913107" cy="191310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9A2207C7-55D3-4DB9-B628-B2F512630799}"/>
                </a:ext>
              </a:extLst>
            </p:cNvPr>
            <p:cNvGrpSpPr/>
            <p:nvPr/>
          </p:nvGrpSpPr>
          <p:grpSpPr>
            <a:xfrm>
              <a:off x="3563719" y="1092512"/>
              <a:ext cx="1913107" cy="1913107"/>
              <a:chOff x="3563719" y="1092512"/>
              <a:chExt cx="1913107" cy="1913107"/>
            </a:xfrm>
          </p:grpSpPr>
          <p:sp>
            <p:nvSpPr>
              <p:cNvPr id="13" name="Oval 12">
                <a:extLst>
                  <a:ext uri="{FF2B5EF4-FFF2-40B4-BE49-F238E27FC236}">
                    <a16:creationId xmlns:a16="http://schemas.microsoft.com/office/drawing/2014/main" id="{1A75505A-C01D-4B29-A579-54D30D7FB56E}"/>
                  </a:ext>
                </a:extLst>
              </p:cNvPr>
              <p:cNvSpPr/>
              <p:nvPr/>
            </p:nvSpPr>
            <p:spPr>
              <a:xfrm>
                <a:off x="3563719" y="1092512"/>
                <a:ext cx="1913107" cy="191310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A04EDA83-6F7B-42CA-8A38-CE5F26B1D09E}"/>
                  </a:ext>
                </a:extLst>
              </p:cNvPr>
              <p:cNvPicPr>
                <a:picLocks noChangeAspect="1"/>
              </p:cNvPicPr>
              <p:nvPr/>
            </p:nvPicPr>
            <p:blipFill>
              <a:blip r:embed="rId3"/>
              <a:stretch>
                <a:fillRect/>
              </a:stretch>
            </p:blipFill>
            <p:spPr>
              <a:xfrm>
                <a:off x="3983089" y="1511881"/>
                <a:ext cx="1074366" cy="1074366"/>
              </a:xfrm>
              <a:prstGeom prst="rect">
                <a:avLst/>
              </a:prstGeom>
            </p:spPr>
          </p:pic>
          <p:pic>
            <p:nvPicPr>
              <p:cNvPr id="15" name="Picture 14">
                <a:extLst>
                  <a:ext uri="{FF2B5EF4-FFF2-40B4-BE49-F238E27FC236}">
                    <a16:creationId xmlns:a16="http://schemas.microsoft.com/office/drawing/2014/main" id="{92CD0837-6CB8-43A5-8490-18D476EE492D}"/>
                  </a:ext>
                </a:extLst>
              </p:cNvPr>
              <p:cNvPicPr>
                <a:picLocks noChangeAspect="1"/>
              </p:cNvPicPr>
              <p:nvPr/>
            </p:nvPicPr>
            <p:blipFill>
              <a:blip r:embed="rId3"/>
              <a:stretch>
                <a:fillRect/>
              </a:stretch>
            </p:blipFill>
            <p:spPr>
              <a:xfrm>
                <a:off x="3983089" y="1517323"/>
                <a:ext cx="1074366" cy="1074366"/>
              </a:xfrm>
              <a:prstGeom prst="rect">
                <a:avLst/>
              </a:prstGeom>
            </p:spPr>
          </p:pic>
          <p:pic>
            <p:nvPicPr>
              <p:cNvPr id="16" name="Picture 15">
                <a:extLst>
                  <a:ext uri="{FF2B5EF4-FFF2-40B4-BE49-F238E27FC236}">
                    <a16:creationId xmlns:a16="http://schemas.microsoft.com/office/drawing/2014/main" id="{891860AD-C667-4F54-A25A-A137F597D731}"/>
                  </a:ext>
                </a:extLst>
              </p:cNvPr>
              <p:cNvPicPr>
                <a:picLocks noChangeAspect="1"/>
              </p:cNvPicPr>
              <p:nvPr/>
            </p:nvPicPr>
            <p:blipFill>
              <a:blip r:embed="rId3"/>
              <a:stretch>
                <a:fillRect/>
              </a:stretch>
            </p:blipFill>
            <p:spPr>
              <a:xfrm>
                <a:off x="3983089" y="1511881"/>
                <a:ext cx="1074366" cy="1074366"/>
              </a:xfrm>
              <a:prstGeom prst="rect">
                <a:avLst/>
              </a:prstGeom>
            </p:spPr>
          </p:pic>
        </p:grpSp>
      </p:grpSp>
      <p:grpSp>
        <p:nvGrpSpPr>
          <p:cNvPr id="20" name="Group 19">
            <a:extLst>
              <a:ext uri="{FF2B5EF4-FFF2-40B4-BE49-F238E27FC236}">
                <a16:creationId xmlns:a16="http://schemas.microsoft.com/office/drawing/2014/main" id="{C888B7CD-C4A9-4349-9433-5A9D1449406F}"/>
              </a:ext>
            </a:extLst>
          </p:cNvPr>
          <p:cNvGrpSpPr/>
          <p:nvPr/>
        </p:nvGrpSpPr>
        <p:grpSpPr>
          <a:xfrm>
            <a:off x="116882" y="1713399"/>
            <a:ext cx="2516221" cy="3935997"/>
            <a:chOff x="116882" y="1092512"/>
            <a:chExt cx="2516221" cy="3935997"/>
          </a:xfrm>
        </p:grpSpPr>
        <p:sp>
          <p:nvSpPr>
            <p:cNvPr id="21" name="Oval 20">
              <a:extLst>
                <a:ext uri="{FF2B5EF4-FFF2-40B4-BE49-F238E27FC236}">
                  <a16:creationId xmlns:a16="http://schemas.microsoft.com/office/drawing/2014/main" id="{B5192A26-5434-45D0-9581-2B3C77D494D6}"/>
                </a:ext>
              </a:extLst>
            </p:cNvPr>
            <p:cNvSpPr/>
            <p:nvPr/>
          </p:nvSpPr>
          <p:spPr>
            <a:xfrm>
              <a:off x="418441" y="1092512"/>
              <a:ext cx="1913107" cy="191310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E40AA9D-0F0C-49B6-9D72-AA858A127031}"/>
                </a:ext>
              </a:extLst>
            </p:cNvPr>
            <p:cNvPicPr>
              <a:picLocks noChangeAspect="1"/>
            </p:cNvPicPr>
            <p:nvPr/>
          </p:nvPicPr>
          <p:blipFill>
            <a:blip r:embed="rId4"/>
            <a:stretch>
              <a:fillRect/>
            </a:stretch>
          </p:blipFill>
          <p:spPr>
            <a:xfrm>
              <a:off x="881382" y="1555453"/>
              <a:ext cx="987222" cy="987222"/>
            </a:xfrm>
            <a:prstGeom prst="rect">
              <a:avLst/>
            </a:prstGeom>
          </p:spPr>
        </p:pic>
        <p:sp>
          <p:nvSpPr>
            <p:cNvPr id="23" name="Oval 22">
              <a:extLst>
                <a:ext uri="{FF2B5EF4-FFF2-40B4-BE49-F238E27FC236}">
                  <a16:creationId xmlns:a16="http://schemas.microsoft.com/office/drawing/2014/main" id="{7D7F71F6-74D7-4838-81C9-EDF986ADF039}"/>
                </a:ext>
              </a:extLst>
            </p:cNvPr>
            <p:cNvSpPr/>
            <p:nvPr/>
          </p:nvSpPr>
          <p:spPr>
            <a:xfrm>
              <a:off x="418441" y="1097954"/>
              <a:ext cx="1913107" cy="191310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9674765-A67A-48F6-9411-785233D7845E}"/>
                </a:ext>
              </a:extLst>
            </p:cNvPr>
            <p:cNvPicPr>
              <a:picLocks noChangeAspect="1"/>
            </p:cNvPicPr>
            <p:nvPr/>
          </p:nvPicPr>
          <p:blipFill>
            <a:blip r:embed="rId4"/>
            <a:stretch>
              <a:fillRect/>
            </a:stretch>
          </p:blipFill>
          <p:spPr>
            <a:xfrm>
              <a:off x="881382" y="1560895"/>
              <a:ext cx="987222" cy="987222"/>
            </a:xfrm>
            <a:prstGeom prst="rect">
              <a:avLst/>
            </a:prstGeom>
          </p:spPr>
        </p:pic>
        <p:grpSp>
          <p:nvGrpSpPr>
            <p:cNvPr id="25" name="Group 24">
              <a:extLst>
                <a:ext uri="{FF2B5EF4-FFF2-40B4-BE49-F238E27FC236}">
                  <a16:creationId xmlns:a16="http://schemas.microsoft.com/office/drawing/2014/main" id="{0F4CC62D-832C-48B1-932D-97D0A076D9A7}"/>
                </a:ext>
              </a:extLst>
            </p:cNvPr>
            <p:cNvGrpSpPr/>
            <p:nvPr/>
          </p:nvGrpSpPr>
          <p:grpSpPr>
            <a:xfrm>
              <a:off x="116882" y="1092512"/>
              <a:ext cx="2516221" cy="3935997"/>
              <a:chOff x="116882" y="1092512"/>
              <a:chExt cx="2516221" cy="3935997"/>
            </a:xfrm>
          </p:grpSpPr>
          <p:sp>
            <p:nvSpPr>
              <p:cNvPr id="27" name="TextBox 26">
                <a:extLst>
                  <a:ext uri="{FF2B5EF4-FFF2-40B4-BE49-F238E27FC236}">
                    <a16:creationId xmlns:a16="http://schemas.microsoft.com/office/drawing/2014/main" id="{EE498E8F-9D89-4538-B283-369661BDA0E3}"/>
                  </a:ext>
                </a:extLst>
              </p:cNvPr>
              <p:cNvSpPr txBox="1"/>
              <p:nvPr/>
            </p:nvSpPr>
            <p:spPr>
              <a:xfrm>
                <a:off x="116882" y="3089517"/>
                <a:ext cx="2516221" cy="1938992"/>
              </a:xfrm>
              <a:prstGeom prst="rect">
                <a:avLst/>
              </a:prstGeom>
              <a:noFill/>
            </p:spPr>
            <p:txBody>
              <a:bodyPr wrap="square" rtlCol="0">
                <a:spAutoFit/>
              </a:bodyPr>
              <a:lstStyle/>
              <a:p>
                <a:pPr algn="ctr"/>
                <a:r>
                  <a:rPr lang="en-GB" sz="2000" dirty="0">
                    <a:latin typeface="Proxima Nova" panose="02000506030000020004" pitchFamily="2" charset="0"/>
                    <a:cs typeface="Arial" panose="020B0604020202020204" pitchFamily="34" charset="0"/>
                  </a:rPr>
                  <a:t>Develop a vision, culture and experience of coaching for societal progress in your communities</a:t>
                </a:r>
                <a:endParaRPr lang="en-US" sz="2000" dirty="0">
                  <a:latin typeface="Proxima Nova" panose="02000506030000020004" pitchFamily="2" charset="0"/>
                  <a:cs typeface="Arial" panose="020B0604020202020204" pitchFamily="34" charset="0"/>
                </a:endParaRPr>
              </a:p>
            </p:txBody>
          </p:sp>
          <p:sp>
            <p:nvSpPr>
              <p:cNvPr id="28" name="Oval 27">
                <a:extLst>
                  <a:ext uri="{FF2B5EF4-FFF2-40B4-BE49-F238E27FC236}">
                    <a16:creationId xmlns:a16="http://schemas.microsoft.com/office/drawing/2014/main" id="{7108FC3B-99F7-461F-B32D-7F749AAC6160}"/>
                  </a:ext>
                </a:extLst>
              </p:cNvPr>
              <p:cNvSpPr/>
              <p:nvPr/>
            </p:nvSpPr>
            <p:spPr>
              <a:xfrm>
                <a:off x="418441" y="1092512"/>
                <a:ext cx="1913107" cy="191310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6" name="Picture 25">
              <a:extLst>
                <a:ext uri="{FF2B5EF4-FFF2-40B4-BE49-F238E27FC236}">
                  <a16:creationId xmlns:a16="http://schemas.microsoft.com/office/drawing/2014/main" id="{A04AE1E0-1449-4F50-8ED3-CA64322542F5}"/>
                </a:ext>
              </a:extLst>
            </p:cNvPr>
            <p:cNvPicPr>
              <a:picLocks noChangeAspect="1"/>
            </p:cNvPicPr>
            <p:nvPr/>
          </p:nvPicPr>
          <p:blipFill>
            <a:blip r:embed="rId4"/>
            <a:stretch>
              <a:fillRect/>
            </a:stretch>
          </p:blipFill>
          <p:spPr>
            <a:xfrm>
              <a:off x="881382" y="1555453"/>
              <a:ext cx="987222" cy="987222"/>
            </a:xfrm>
            <a:prstGeom prst="rect">
              <a:avLst/>
            </a:prstGeom>
          </p:spPr>
        </p:pic>
      </p:grpSp>
      <p:sp>
        <p:nvSpPr>
          <p:cNvPr id="29" name="Title 1">
            <a:extLst>
              <a:ext uri="{FF2B5EF4-FFF2-40B4-BE49-F238E27FC236}">
                <a16:creationId xmlns:a16="http://schemas.microsoft.com/office/drawing/2014/main" id="{2A888281-72C1-4550-9420-A1D4AD863832}"/>
              </a:ext>
            </a:extLst>
          </p:cNvPr>
          <p:cNvSpPr>
            <a:spLocks noGrp="1"/>
          </p:cNvSpPr>
          <p:nvPr>
            <p:ph type="title"/>
          </p:nvPr>
        </p:nvSpPr>
        <p:spPr>
          <a:xfrm>
            <a:off x="628650" y="365126"/>
            <a:ext cx="7886699" cy="1325563"/>
          </a:xfrm>
        </p:spPr>
        <p:txBody>
          <a:bodyPr/>
          <a:lstStyle/>
          <a:p>
            <a:r>
              <a:rPr lang="en-US" dirty="0"/>
              <a:t>How Can You Engage?</a:t>
            </a:r>
          </a:p>
        </p:txBody>
      </p:sp>
      <p:pic>
        <p:nvPicPr>
          <p:cNvPr id="30" name="Picture 29">
            <a:extLst>
              <a:ext uri="{FF2B5EF4-FFF2-40B4-BE49-F238E27FC236}">
                <a16:creationId xmlns:a16="http://schemas.microsoft.com/office/drawing/2014/main" id="{5DB26065-359F-AB4F-88FC-ABD6A2513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431" y="2482862"/>
            <a:ext cx="1473518" cy="440009"/>
          </a:xfrm>
          <a:prstGeom prst="rect">
            <a:avLst/>
          </a:prstGeom>
        </p:spPr>
      </p:pic>
    </p:spTree>
    <p:extLst>
      <p:ext uri="{BB962C8B-B14F-4D97-AF65-F5344CB8AC3E}">
        <p14:creationId xmlns:p14="http://schemas.microsoft.com/office/powerpoint/2010/main" val="24482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AD76C7-FFE4-4F69-AA38-C8967B8FADE9}"/>
              </a:ext>
            </a:extLst>
          </p:cNvPr>
          <p:cNvSpPr txBox="1">
            <a:spLocks/>
          </p:cNvSpPr>
          <p:nvPr/>
        </p:nvSpPr>
        <p:spPr>
          <a:xfrm>
            <a:off x="688073" y="2031831"/>
            <a:ext cx="2175747" cy="2155970"/>
          </a:xfrm>
          <a:prstGeom prst="ellipse">
            <a:avLst/>
          </a:prstGeom>
          <a:solidFill>
            <a:srgbClr val="262626"/>
          </a:solidFill>
          <a:ln w="174625" cmpd="thinThick">
            <a:solidFill>
              <a:srgbClr val="262626"/>
            </a:solidFill>
          </a:ln>
        </p:spPr>
        <p:txBody>
          <a:bodyPr vert="horz" lIns="0" tIns="0" rIns="0" bIns="0" anchor="ctr" anchorCtr="0">
            <a:normAutofit/>
          </a:bodyPr>
          <a:lstStyle>
            <a:lvl1pPr algn="l" defTabSz="685800" rtl="0" eaLnBrk="1" latinLnBrk="0" hangingPunct="1">
              <a:lnSpc>
                <a:spcPct val="85000"/>
              </a:lnSpc>
              <a:spcBef>
                <a:spcPts val="0"/>
              </a:spcBef>
              <a:buNone/>
              <a:defRPr lang="en-US" sz="2800" b="0" i="0" kern="1200" cap="none" spc="-150" baseline="0">
                <a:solidFill>
                  <a:schemeClr val="tx2"/>
                </a:solidFill>
                <a:effectLst/>
                <a:latin typeface="+mj-lt"/>
                <a:ea typeface="Arial Narrow" panose="020B0606020202030204" pitchFamily="34" charset="0"/>
                <a:cs typeface="Arial Narrow" panose="020B0606020202030204" pitchFamily="34" charset="0"/>
              </a:defRPr>
            </a:lvl1pPr>
          </a:lstStyle>
          <a:p>
            <a:pPr algn="ctr"/>
            <a:r>
              <a:rPr lang="en-US" sz="2400" b="1" spc="0" dirty="0">
                <a:solidFill>
                  <a:srgbClr val="FFFFFF"/>
                </a:solidFill>
                <a:latin typeface="Proxima Nova" panose="02000506030000020004" pitchFamily="2" charset="0"/>
              </a:rPr>
              <a:t>Resource Links</a:t>
            </a:r>
          </a:p>
        </p:txBody>
      </p:sp>
      <p:grpSp>
        <p:nvGrpSpPr>
          <p:cNvPr id="5" name="Group 4">
            <a:extLst>
              <a:ext uri="{FF2B5EF4-FFF2-40B4-BE49-F238E27FC236}">
                <a16:creationId xmlns:a16="http://schemas.microsoft.com/office/drawing/2014/main" id="{71BC3E1F-2161-42AB-A563-747DB3B3DECF}"/>
              </a:ext>
            </a:extLst>
          </p:cNvPr>
          <p:cNvGrpSpPr/>
          <p:nvPr/>
        </p:nvGrpSpPr>
        <p:grpSpPr>
          <a:xfrm>
            <a:off x="3420856" y="1238693"/>
            <a:ext cx="4491738" cy="710332"/>
            <a:chOff x="2685577" y="554698"/>
            <a:chExt cx="4491738" cy="710332"/>
          </a:xfrm>
        </p:grpSpPr>
        <p:sp>
          <p:nvSpPr>
            <p:cNvPr id="6" name="Rectangle 5" descr="Video camera">
              <a:extLst>
                <a:ext uri="{FF2B5EF4-FFF2-40B4-BE49-F238E27FC236}">
                  <a16:creationId xmlns:a16="http://schemas.microsoft.com/office/drawing/2014/main" id="{E235747D-CF32-4828-BE2E-A2AE12E3F7A8}"/>
                </a:ext>
              </a:extLst>
            </p:cNvPr>
            <p:cNvSpPr/>
            <p:nvPr/>
          </p:nvSpPr>
          <p:spPr>
            <a:xfrm>
              <a:off x="2685577" y="554698"/>
              <a:ext cx="710332" cy="71033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36041C27-07EB-4CEC-A750-7E783A3C5C30}"/>
                </a:ext>
              </a:extLst>
            </p:cNvPr>
            <p:cNvSpPr txBox="1"/>
            <p:nvPr/>
          </p:nvSpPr>
          <p:spPr>
            <a:xfrm>
              <a:off x="3643087" y="554698"/>
              <a:ext cx="3534228" cy="6314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488950">
                <a:lnSpc>
                  <a:spcPct val="100000"/>
                </a:lnSpc>
                <a:spcBef>
                  <a:spcPct val="0"/>
                </a:spcBef>
                <a:spcAft>
                  <a:spcPct val="35000"/>
                </a:spcAft>
                <a:buNone/>
              </a:pPr>
              <a:r>
                <a:rPr lang="en-US" kern="1200" dirty="0">
                  <a:latin typeface="Proxima Nova" panose="02000506030000020004" pitchFamily="2" charset="0"/>
                  <a:cs typeface="Arial" panose="020B0604020202020204" pitchFamily="34" charset="0"/>
                </a:rPr>
                <a:t>Video: </a:t>
              </a:r>
              <a:r>
                <a:rPr lang="en-US" kern="1200" dirty="0">
                  <a:latin typeface="Proxima Nova" panose="02000506030000020004" pitchFamily="2" charset="0"/>
                  <a:cs typeface="Arial" panose="020B0604020202020204" pitchFamily="34" charset="0"/>
                  <a:hlinkClick r:id="rId5"/>
                </a:rPr>
                <a:t>ICF Mission and Vision</a:t>
              </a:r>
              <a:endParaRPr lang="en-US" kern="1200" dirty="0">
                <a:latin typeface="Proxima Nova" panose="02000506030000020004" pitchFamily="2" charset="0"/>
                <a:cs typeface="Arial" panose="020B0604020202020204" pitchFamily="34" charset="0"/>
              </a:endParaRPr>
            </a:p>
          </p:txBody>
        </p:sp>
      </p:grpSp>
      <p:grpSp>
        <p:nvGrpSpPr>
          <p:cNvPr id="9" name="Group 8">
            <a:extLst>
              <a:ext uri="{FF2B5EF4-FFF2-40B4-BE49-F238E27FC236}">
                <a16:creationId xmlns:a16="http://schemas.microsoft.com/office/drawing/2014/main" id="{046E9C86-AC24-43F7-9CB7-BB47CCD74F4B}"/>
              </a:ext>
            </a:extLst>
          </p:cNvPr>
          <p:cNvGrpSpPr/>
          <p:nvPr/>
        </p:nvGrpSpPr>
        <p:grpSpPr>
          <a:xfrm>
            <a:off x="3420856" y="2673784"/>
            <a:ext cx="4491738" cy="710332"/>
            <a:chOff x="2685577" y="2216584"/>
            <a:chExt cx="4491738" cy="710332"/>
          </a:xfrm>
        </p:grpSpPr>
        <p:sp>
          <p:nvSpPr>
            <p:cNvPr id="10" name="Rectangle 9" descr="Map with pin">
              <a:extLst>
                <a:ext uri="{FF2B5EF4-FFF2-40B4-BE49-F238E27FC236}">
                  <a16:creationId xmlns:a16="http://schemas.microsoft.com/office/drawing/2014/main" id="{107010CA-93DA-476F-BB49-5505590CB0FA}"/>
                </a:ext>
              </a:extLst>
            </p:cNvPr>
            <p:cNvSpPr/>
            <p:nvPr/>
          </p:nvSpPr>
          <p:spPr>
            <a:xfrm>
              <a:off x="2685577" y="2216584"/>
              <a:ext cx="710332" cy="71033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E199A276-2934-4BE6-B744-C167CEFF1CFE}"/>
                </a:ext>
              </a:extLst>
            </p:cNvPr>
            <p:cNvSpPr txBox="1"/>
            <p:nvPr/>
          </p:nvSpPr>
          <p:spPr>
            <a:xfrm>
              <a:off x="3643087" y="2295510"/>
              <a:ext cx="3534228" cy="6314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488950">
                <a:lnSpc>
                  <a:spcPct val="100000"/>
                </a:lnSpc>
                <a:spcBef>
                  <a:spcPct val="0"/>
                </a:spcBef>
                <a:spcAft>
                  <a:spcPct val="35000"/>
                </a:spcAft>
                <a:buNone/>
              </a:pPr>
              <a:r>
                <a:rPr lang="en-US" kern="1200" dirty="0">
                  <a:latin typeface="Proxima Nova" panose="02000506030000020004" pitchFamily="2" charset="0"/>
                  <a:cs typeface="Arial" panose="020B0604020202020204" pitchFamily="34" charset="0"/>
                </a:rPr>
                <a:t>Website: </a:t>
              </a:r>
              <a:r>
                <a:rPr lang="en-US" kern="1200" dirty="0">
                  <a:latin typeface="Proxima Nova" panose="02000506030000020004" pitchFamily="2" charset="0"/>
                  <a:cs typeface="Arial" panose="020B0604020202020204" pitchFamily="34" charset="0"/>
                  <a:hlinkClick r:id="rId8"/>
                </a:rPr>
                <a:t>www.foundationoficf.org</a:t>
              </a:r>
              <a:endParaRPr lang="en-US" kern="1200" dirty="0">
                <a:latin typeface="Proxima Nova" panose="02000506030000020004" pitchFamily="2" charset="0"/>
                <a:cs typeface="Arial" panose="020B0604020202020204" pitchFamily="34" charset="0"/>
              </a:endParaRPr>
            </a:p>
          </p:txBody>
        </p:sp>
      </p:grpSp>
      <p:grpSp>
        <p:nvGrpSpPr>
          <p:cNvPr id="13" name="Group 12">
            <a:extLst>
              <a:ext uri="{FF2B5EF4-FFF2-40B4-BE49-F238E27FC236}">
                <a16:creationId xmlns:a16="http://schemas.microsoft.com/office/drawing/2014/main" id="{1D9804F4-CE27-4757-B618-DEA7281B7459}"/>
              </a:ext>
            </a:extLst>
          </p:cNvPr>
          <p:cNvGrpSpPr/>
          <p:nvPr/>
        </p:nvGrpSpPr>
        <p:grpSpPr>
          <a:xfrm>
            <a:off x="3420856" y="4187801"/>
            <a:ext cx="5006994" cy="710332"/>
            <a:chOff x="2685577" y="3875714"/>
            <a:chExt cx="5006994" cy="710332"/>
          </a:xfrm>
        </p:grpSpPr>
        <p:sp>
          <p:nvSpPr>
            <p:cNvPr id="14" name="Rectangle 13" descr="Share With Person">
              <a:extLst>
                <a:ext uri="{FF2B5EF4-FFF2-40B4-BE49-F238E27FC236}">
                  <a16:creationId xmlns:a16="http://schemas.microsoft.com/office/drawing/2014/main" id="{B5F63D42-555A-4551-87AC-72A157BDE340}"/>
                </a:ext>
              </a:extLst>
            </p:cNvPr>
            <p:cNvSpPr/>
            <p:nvPr/>
          </p:nvSpPr>
          <p:spPr>
            <a:xfrm>
              <a:off x="2685577" y="3875714"/>
              <a:ext cx="710332" cy="71033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76DC647E-BE09-4E1F-B052-C2AD9163B91B}"/>
                </a:ext>
              </a:extLst>
            </p:cNvPr>
            <p:cNvSpPr txBox="1"/>
            <p:nvPr/>
          </p:nvSpPr>
          <p:spPr>
            <a:xfrm>
              <a:off x="3643086" y="3954640"/>
              <a:ext cx="4049485" cy="6314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488950">
                <a:lnSpc>
                  <a:spcPct val="100000"/>
                </a:lnSpc>
                <a:spcBef>
                  <a:spcPct val="0"/>
                </a:spcBef>
                <a:spcAft>
                  <a:spcPct val="35000"/>
                </a:spcAft>
                <a:buNone/>
              </a:pPr>
              <a:r>
                <a:rPr lang="en-US" kern="1200" dirty="0">
                  <a:latin typeface="Proxima Nova" panose="02000506030000020004" pitchFamily="2" charset="0"/>
                  <a:cs typeface="Arial" panose="020B0604020202020204" pitchFamily="34" charset="0"/>
                </a:rPr>
                <a:t>Connect with the ICF Foundation Staff, </a:t>
              </a:r>
              <a:r>
                <a:rPr lang="en-US" kern="1200" dirty="0">
                  <a:latin typeface="Proxima Nova" panose="02000506030000020004" pitchFamily="2" charset="0"/>
                  <a:cs typeface="Arial" panose="020B0604020202020204" pitchFamily="34" charset="0"/>
                  <a:hlinkClick r:id="rId11"/>
                </a:rPr>
                <a:t>information@</a:t>
              </a:r>
              <a:r>
                <a:rPr lang="en-US" dirty="0">
                  <a:latin typeface="Proxima Nova" panose="02000506030000020004" pitchFamily="2" charset="0"/>
                  <a:cs typeface="Arial" panose="020B0604020202020204" pitchFamily="34" charset="0"/>
                  <a:hlinkClick r:id="rId11"/>
                </a:rPr>
                <a:t>f</a:t>
              </a:r>
              <a:r>
                <a:rPr lang="en-US" kern="1200" dirty="0">
                  <a:latin typeface="Proxima Nova" panose="02000506030000020004" pitchFamily="2" charset="0"/>
                  <a:cs typeface="Arial" panose="020B0604020202020204" pitchFamily="34" charset="0"/>
                  <a:hlinkClick r:id="rId11"/>
                </a:rPr>
                <a:t>oundationoficf.org</a:t>
              </a:r>
              <a:r>
                <a:rPr lang="en-US" kern="1200" dirty="0">
                  <a:latin typeface="Proxima Nova" panose="02000506030000020004" pitchFamily="2" charset="0"/>
                  <a:cs typeface="Arial" panose="020B0604020202020204" pitchFamily="34" charset="0"/>
                </a:rPr>
                <a:t> </a:t>
              </a:r>
            </a:p>
          </p:txBody>
        </p:sp>
      </p:grpSp>
    </p:spTree>
    <p:extLst>
      <p:ext uri="{BB962C8B-B14F-4D97-AF65-F5344CB8AC3E}">
        <p14:creationId xmlns:p14="http://schemas.microsoft.com/office/powerpoint/2010/main" val="302016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50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41A0E26-BAF6-41C2-82D5-FD897EEADDAA}"/>
              </a:ext>
            </a:extLst>
          </p:cNvPr>
          <p:cNvSpPr>
            <a:spLocks noGrp="1"/>
          </p:cNvSpPr>
          <p:nvPr>
            <p:ph idx="1"/>
          </p:nvPr>
        </p:nvSpPr>
        <p:spPr>
          <a:xfrm>
            <a:off x="840518" y="1253331"/>
            <a:ext cx="7886700" cy="4351338"/>
          </a:xfrm>
        </p:spPr>
        <p:txBody>
          <a:bodyPr>
            <a:normAutofit/>
          </a:bodyPr>
          <a:lstStyle/>
          <a:p>
            <a:pPr marL="0" indent="0">
              <a:buNone/>
            </a:pPr>
            <a:r>
              <a:rPr lang="en-US" sz="2400" dirty="0">
                <a:cs typeface="Arial" panose="020B0604020202020204" pitchFamily="34" charset="0"/>
              </a:rPr>
              <a:t>As coaches, we know that the right questions at the right time in the right place can change conversations and make an impact.</a:t>
            </a:r>
          </a:p>
          <a:p>
            <a:pPr marL="0" indent="0">
              <a:buNone/>
            </a:pPr>
            <a:endParaRPr lang="en-US" sz="2400" dirty="0">
              <a:cs typeface="Arial" panose="020B0604020202020204" pitchFamily="34" charset="0"/>
            </a:endParaRPr>
          </a:p>
          <a:p>
            <a:pPr marL="0" indent="0">
              <a:buNone/>
            </a:pPr>
            <a:r>
              <a:rPr lang="en-US" sz="2400" dirty="0">
                <a:cs typeface="Arial" panose="020B0604020202020204" pitchFamily="34" charset="0"/>
              </a:rPr>
              <a:t>The ICF Foundation works to:</a:t>
            </a:r>
          </a:p>
          <a:p>
            <a:r>
              <a:rPr lang="en-US" sz="2400" b="1" dirty="0">
                <a:cs typeface="Arial" panose="020B0604020202020204" pitchFamily="34" charset="0"/>
              </a:rPr>
              <a:t>Equipping </a:t>
            </a:r>
            <a:r>
              <a:rPr lang="en-US" sz="2400" dirty="0">
                <a:cs typeface="Arial" panose="020B0604020202020204" pitchFamily="34" charset="0"/>
              </a:rPr>
              <a:t>coaches, chapters, family organizations</a:t>
            </a:r>
          </a:p>
          <a:p>
            <a:r>
              <a:rPr lang="en-US" sz="2400" b="1" dirty="0">
                <a:cs typeface="Arial" panose="020B0604020202020204" pitchFamily="34" charset="0"/>
              </a:rPr>
              <a:t>Amplification </a:t>
            </a:r>
            <a:r>
              <a:rPr lang="en-US" sz="2400" dirty="0">
                <a:cs typeface="Arial" panose="020B0604020202020204" pitchFamily="34" charset="0"/>
              </a:rPr>
              <a:t>through coaching against frameworks</a:t>
            </a:r>
          </a:p>
          <a:p>
            <a:r>
              <a:rPr lang="en-US" sz="2400" dirty="0">
                <a:cs typeface="Arial" panose="020B0604020202020204" pitchFamily="34" charset="0"/>
              </a:rPr>
              <a:t>Determining and finding the </a:t>
            </a:r>
            <a:r>
              <a:rPr lang="en-US" sz="2400" b="1" dirty="0">
                <a:cs typeface="Arial" panose="020B0604020202020204" pitchFamily="34" charset="0"/>
              </a:rPr>
              <a:t>Insertion points</a:t>
            </a:r>
          </a:p>
          <a:p>
            <a:r>
              <a:rPr lang="en-US" sz="2400" b="1" dirty="0">
                <a:cs typeface="Arial" panose="020B0604020202020204" pitchFamily="34" charset="0"/>
              </a:rPr>
              <a:t>Invitations </a:t>
            </a:r>
            <a:r>
              <a:rPr lang="en-US" sz="2400" dirty="0">
                <a:cs typeface="Arial" panose="020B0604020202020204" pitchFamily="34" charset="0"/>
              </a:rPr>
              <a:t>supported by equipping/frameworks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a:extLst>
              <a:ext uri="{FF2B5EF4-FFF2-40B4-BE49-F238E27FC236}">
                <a16:creationId xmlns:a16="http://schemas.microsoft.com/office/drawing/2014/main" id="{FB44372D-1599-CA4D-97FA-DD3C73397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418" y="5888060"/>
            <a:ext cx="1828800" cy="546100"/>
          </a:xfrm>
          <a:prstGeom prst="rect">
            <a:avLst/>
          </a:prstGeom>
        </p:spPr>
      </p:pic>
    </p:spTree>
    <p:extLst>
      <p:ext uri="{BB962C8B-B14F-4D97-AF65-F5344CB8AC3E}">
        <p14:creationId xmlns:p14="http://schemas.microsoft.com/office/powerpoint/2010/main" val="4031548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E6E24DB-0B07-4E2A-B31E-46D6CB8B5C22}"/>
              </a:ext>
            </a:extLst>
          </p:cNvPr>
          <p:cNvSpPr txBox="1">
            <a:spLocks/>
          </p:cNvSpPr>
          <p:nvPr/>
        </p:nvSpPr>
        <p:spPr>
          <a:xfrm>
            <a:off x="4836860" y="912686"/>
            <a:ext cx="4165984" cy="3734815"/>
          </a:xfrm>
          <a:prstGeom prst="rect">
            <a:avLst/>
          </a:prstGeom>
        </p:spPr>
        <p:txBody>
          <a:bodyPr anchor="ctr">
            <a:normAutofit/>
          </a:bodyPr>
          <a:lstStyle>
            <a:lvl1pPr marL="0" indent="0" algn="l" defTabSz="685800" rtl="0" eaLnBrk="1" latinLnBrk="0" hangingPunct="1">
              <a:lnSpc>
                <a:spcPct val="90000"/>
              </a:lnSpc>
              <a:spcBef>
                <a:spcPts val="1200"/>
              </a:spcBef>
              <a:spcAft>
                <a:spcPts val="0"/>
              </a:spcAft>
              <a:buFont typeface="Arial" panose="020B0604020202020204" pitchFamily="34" charset="0"/>
              <a:buNone/>
              <a:defRPr lang="en-US" sz="1800" b="0" i="0" kern="1200" dirty="0" smtClean="0">
                <a:solidFill>
                  <a:schemeClr val="tx2"/>
                </a:solidFill>
                <a:latin typeface="Arial Black"/>
                <a:ea typeface="Arial Narrow" charset="0"/>
                <a:cs typeface="Arial Black"/>
              </a:defRPr>
            </a:lvl1pPr>
            <a:lvl2pPr marL="0" indent="0" algn="l" defTabSz="685800" rtl="0" eaLnBrk="1" latinLnBrk="0" hangingPunct="1">
              <a:lnSpc>
                <a:spcPct val="110000"/>
              </a:lnSpc>
              <a:spcBef>
                <a:spcPts val="1200"/>
              </a:spcBef>
              <a:spcAft>
                <a:spcPts val="0"/>
              </a:spcAft>
              <a:buFont typeface="Arial" panose="020B0604020202020204" pitchFamily="34" charset="0"/>
              <a:buNone/>
              <a:tabLst/>
              <a:defRPr lang="en-US" sz="1500" b="0" i="0" kern="1200" baseline="0" dirty="0" smtClean="0">
                <a:solidFill>
                  <a:schemeClr val="tx2"/>
                </a:solidFill>
                <a:latin typeface="+mn-lt"/>
                <a:ea typeface="Berthold Akzidenz Grotesk" charset="0"/>
                <a:cs typeface="Calibri"/>
              </a:defRPr>
            </a:lvl2pPr>
            <a:lvl3pPr marL="173038" indent="-168275" algn="l" defTabSz="685800" rtl="0" eaLnBrk="1" latinLnBrk="0" hangingPunct="1">
              <a:lnSpc>
                <a:spcPct val="90000"/>
              </a:lnSpc>
              <a:spcBef>
                <a:spcPts val="600"/>
              </a:spcBef>
              <a:spcAft>
                <a:spcPts val="0"/>
              </a:spcAft>
              <a:buFont typeface="Arial" panose="020B0604020202020204" pitchFamily="34" charset="0"/>
              <a:buChar char="•"/>
              <a:tabLst/>
              <a:defRPr sz="1500" b="0" i="0" kern="1200" baseline="0">
                <a:solidFill>
                  <a:schemeClr val="tx2"/>
                </a:solidFill>
                <a:latin typeface="+mn-lt"/>
                <a:ea typeface="Berthold Akzidenz Grotesk" charset="0"/>
                <a:cs typeface="Calibri"/>
              </a:defRPr>
            </a:lvl3pPr>
            <a:lvl4pPr marL="398463" indent="-173038" algn="l" defTabSz="685800" rtl="0" eaLnBrk="1" latinLnBrk="0" hangingPunct="1">
              <a:lnSpc>
                <a:spcPct val="90000"/>
              </a:lnSpc>
              <a:spcBef>
                <a:spcPts val="600"/>
              </a:spcBef>
              <a:spcAft>
                <a:spcPts val="0"/>
              </a:spcAft>
              <a:buFont typeface="Lucida Grande"/>
              <a:buChar char="-"/>
              <a:tabLst/>
              <a:defRPr sz="1500" b="0" i="0" kern="1200">
                <a:solidFill>
                  <a:schemeClr val="tx2"/>
                </a:solidFill>
                <a:latin typeface="+mn-lt"/>
                <a:ea typeface="Berthold Akzidenz Grotesk" charset="0"/>
                <a:cs typeface="Calibri"/>
              </a:defRPr>
            </a:lvl4pPr>
            <a:lvl5pPr marL="569913" indent="-171450" algn="l" defTabSz="685800" rtl="0" eaLnBrk="1" latinLnBrk="0" hangingPunct="1">
              <a:lnSpc>
                <a:spcPct val="90000"/>
              </a:lnSpc>
              <a:spcBef>
                <a:spcPts val="600"/>
              </a:spcBef>
              <a:spcAft>
                <a:spcPts val="0"/>
              </a:spcAft>
              <a:buSzPct val="80000"/>
              <a:buFont typeface="Wingdings" charset="2"/>
              <a:buChar char="§"/>
              <a:tabLst/>
              <a:defRPr sz="1500" b="0" i="0" kern="1200" baseline="0">
                <a:solidFill>
                  <a:schemeClr val="tx2"/>
                </a:solidFill>
                <a:latin typeface="+mn-lt"/>
                <a:ea typeface="Berthold Akzidenz Grotesk" charset="0"/>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Proxima Nova" panose="02000506030000020004" pitchFamily="2" charset="0"/>
                <a:cs typeface="Arial" panose="020B0604020202020204" pitchFamily="34" charset="0"/>
              </a:rPr>
              <a:t>I exist of, in and for humanity…</a:t>
            </a:r>
          </a:p>
          <a:p>
            <a:r>
              <a:rPr lang="en-US" dirty="0">
                <a:latin typeface="Proxima Nova" panose="02000506030000020004" pitchFamily="2" charset="0"/>
                <a:cs typeface="Arial" panose="020B0604020202020204" pitchFamily="34" charset="0"/>
              </a:rPr>
              <a:t>I don’t make any sense on my own…</a:t>
            </a:r>
          </a:p>
          <a:p>
            <a:r>
              <a:rPr lang="en-US" dirty="0">
                <a:latin typeface="Proxima Nova" panose="02000506030000020004" pitchFamily="2" charset="0"/>
                <a:cs typeface="Arial" panose="020B0604020202020204" pitchFamily="34" charset="0"/>
              </a:rPr>
              <a:t>I am because we are…</a:t>
            </a:r>
          </a:p>
          <a:p>
            <a:r>
              <a:rPr lang="en-US" dirty="0">
                <a:latin typeface="Proxima Nova" panose="02000506030000020004" pitchFamily="2" charset="0"/>
                <a:cs typeface="Arial" panose="020B0604020202020204" pitchFamily="34" charset="0"/>
              </a:rPr>
              <a:t>The planet is my home…</a:t>
            </a:r>
          </a:p>
          <a:p>
            <a:r>
              <a:rPr lang="en-US" dirty="0">
                <a:latin typeface="Proxima Nova" panose="02000506030000020004" pitchFamily="2" charset="0"/>
                <a:cs typeface="Arial" panose="020B0604020202020204" pitchFamily="34" charset="0"/>
              </a:rPr>
              <a:t>The challenge is vast…</a:t>
            </a:r>
          </a:p>
          <a:p>
            <a:r>
              <a:rPr lang="en-US" dirty="0">
                <a:latin typeface="Proxima Nova" panose="02000506030000020004" pitchFamily="2" charset="0"/>
                <a:cs typeface="Arial" panose="020B0604020202020204" pitchFamily="34" charset="0"/>
              </a:rPr>
              <a:t>We are not alone…</a:t>
            </a:r>
          </a:p>
          <a:p>
            <a:r>
              <a:rPr lang="en-US" dirty="0">
                <a:latin typeface="Proxima Nova" panose="02000506030000020004" pitchFamily="2" charset="0"/>
                <a:cs typeface="Arial" panose="020B0604020202020204" pitchFamily="34" charset="0"/>
              </a:rPr>
              <a:t>We are together…</a:t>
            </a:r>
          </a:p>
          <a:p>
            <a:r>
              <a:rPr lang="en-US" dirty="0">
                <a:latin typeface="Proxima Nova" panose="02000506030000020004" pitchFamily="2" charset="0"/>
                <a:cs typeface="Arial" panose="020B0604020202020204" pitchFamily="34" charset="0"/>
              </a:rPr>
              <a:t>Everything is possible.</a:t>
            </a:r>
          </a:p>
        </p:txBody>
      </p:sp>
      <p:cxnSp>
        <p:nvCxnSpPr>
          <p:cNvPr id="5" name="Straight Connector 4">
            <a:extLst>
              <a:ext uri="{FF2B5EF4-FFF2-40B4-BE49-F238E27FC236}">
                <a16:creationId xmlns:a16="http://schemas.microsoft.com/office/drawing/2014/main" id="{35998A36-5088-4E99-A248-A40FDE4604EC}"/>
              </a:ext>
            </a:extLst>
          </p:cNvPr>
          <p:cNvCxnSpPr>
            <a:cxnSpLocks/>
          </p:cNvCxnSpPr>
          <p:nvPr/>
        </p:nvCxnSpPr>
        <p:spPr>
          <a:xfrm>
            <a:off x="4572000" y="1174460"/>
            <a:ext cx="0" cy="3186525"/>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D82A3C69-6E42-49C9-97BC-316D8BC3063B}"/>
              </a:ext>
            </a:extLst>
          </p:cNvPr>
          <p:cNvPicPr>
            <a:picLocks noChangeAspect="1"/>
          </p:cNvPicPr>
          <p:nvPr/>
        </p:nvPicPr>
        <p:blipFill>
          <a:blip r:embed="rId3"/>
          <a:stretch>
            <a:fillRect/>
          </a:stretch>
        </p:blipFill>
        <p:spPr>
          <a:xfrm>
            <a:off x="502939" y="936241"/>
            <a:ext cx="3786159" cy="3781926"/>
          </a:xfrm>
          <a:prstGeom prst="rect">
            <a:avLst/>
          </a:prstGeom>
        </p:spPr>
      </p:pic>
      <p:sp>
        <p:nvSpPr>
          <p:cNvPr id="7" name="Title 1">
            <a:extLst>
              <a:ext uri="{FF2B5EF4-FFF2-40B4-BE49-F238E27FC236}">
                <a16:creationId xmlns:a16="http://schemas.microsoft.com/office/drawing/2014/main" id="{0C34DB3D-D050-4F4E-A2C5-CE6007C13D2C}"/>
              </a:ext>
            </a:extLst>
          </p:cNvPr>
          <p:cNvSpPr txBox="1">
            <a:spLocks/>
          </p:cNvSpPr>
          <p:nvPr/>
        </p:nvSpPr>
        <p:spPr>
          <a:xfrm>
            <a:off x="520982" y="2596906"/>
            <a:ext cx="3786159" cy="460595"/>
          </a:xfrm>
          <a:prstGeom prst="rect">
            <a:avLst/>
          </a:prstGeom>
          <a:solidFill>
            <a:srgbClr val="2A3692"/>
          </a:solidFill>
          <a:ln>
            <a:solidFill>
              <a:srgbClr val="2A3692"/>
            </a:solidFill>
          </a:ln>
        </p:spPr>
        <p:txBody>
          <a:bodyPr vert="horz" lIns="0" tIns="0" rIns="0" bIns="0" anchor="ctr" anchorCtr="0">
            <a:normAutofit/>
          </a:bodyPr>
          <a:lstStyle>
            <a:lvl1pPr algn="l" defTabSz="685800" rtl="0" eaLnBrk="1" latinLnBrk="0" hangingPunct="1">
              <a:lnSpc>
                <a:spcPct val="85000"/>
              </a:lnSpc>
              <a:spcBef>
                <a:spcPts val="0"/>
              </a:spcBef>
              <a:buNone/>
              <a:defRPr lang="en-US" sz="2800" b="0" i="0" kern="1200" cap="none" spc="-150" baseline="0">
                <a:solidFill>
                  <a:schemeClr val="tx2"/>
                </a:solidFill>
                <a:effectLst/>
                <a:latin typeface="+mj-lt"/>
                <a:ea typeface="Arial Narrow" panose="020B0606020202030204" pitchFamily="34" charset="0"/>
                <a:cs typeface="Arial Narrow" panose="020B0606020202030204" pitchFamily="34" charset="0"/>
              </a:defRPr>
            </a:lvl1pPr>
          </a:lstStyle>
          <a:p>
            <a:pPr algn="ctr"/>
            <a:r>
              <a:rPr lang="en-US" sz="2000" b="1" spc="0" dirty="0">
                <a:solidFill>
                  <a:schemeClr val="bg1"/>
                </a:solidFill>
                <a:latin typeface="Proxima Nova" panose="02000506030000020004" pitchFamily="2" charset="0"/>
                <a:cs typeface="Arial" panose="020B0604020202020204" pitchFamily="34" charset="0"/>
              </a:rPr>
              <a:t>Personal learning edge</a:t>
            </a:r>
          </a:p>
        </p:txBody>
      </p:sp>
    </p:spTree>
    <p:extLst>
      <p:ext uri="{BB962C8B-B14F-4D97-AF65-F5344CB8AC3E}">
        <p14:creationId xmlns:p14="http://schemas.microsoft.com/office/powerpoint/2010/main" val="230581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B4AD101E-2E66-40BD-855E-05AB6F2D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3522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548CE8-7FF9-884F-A1BB-FF8AE5A4BB70}"/>
              </a:ext>
            </a:extLst>
          </p:cNvPr>
          <p:cNvSpPr>
            <a:spLocks noGrp="1"/>
          </p:cNvSpPr>
          <p:nvPr>
            <p:ph type="title"/>
          </p:nvPr>
        </p:nvSpPr>
        <p:spPr>
          <a:xfrm>
            <a:off x="526008" y="710273"/>
            <a:ext cx="3264236" cy="2813320"/>
          </a:xfrm>
        </p:spPr>
        <p:txBody>
          <a:bodyPr>
            <a:normAutofit/>
          </a:bodyPr>
          <a:lstStyle/>
          <a:p>
            <a:r>
              <a:rPr lang="en-US" sz="4000" dirty="0"/>
              <a:t>Global Common Purpose</a:t>
            </a:r>
          </a:p>
        </p:txBody>
      </p:sp>
      <p:sp>
        <p:nvSpPr>
          <p:cNvPr id="54" name="Rectangle 5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7363"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a16="http://schemas.microsoft.com/office/drawing/2014/main" id="{F7DD3537-7141-4DCE-87A0-24A9FDECE7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6639" y="73152"/>
            <a:ext cx="884223" cy="232963"/>
            <a:chOff x="7763256" y="73152"/>
            <a:chExt cx="1178966" cy="232963"/>
          </a:xfrm>
        </p:grpSpPr>
        <p:sp>
          <p:nvSpPr>
            <p:cNvPr id="57" name="Rectangle 64">
              <a:extLst>
                <a:ext uri="{FF2B5EF4-FFF2-40B4-BE49-F238E27FC236}">
                  <a16:creationId xmlns:a16="http://schemas.microsoft.com/office/drawing/2014/main" id="{4CA9913A-B1D8-45B4-9957-42C103F2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66">
              <a:extLst>
                <a:ext uri="{FF2B5EF4-FFF2-40B4-BE49-F238E27FC236}">
                  <a16:creationId xmlns:a16="http://schemas.microsoft.com/office/drawing/2014/main" id="{2CB1F3BD-F556-44C4-A1A7-2CB13B32D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4">
              <a:extLst>
                <a:ext uri="{FF2B5EF4-FFF2-40B4-BE49-F238E27FC236}">
                  <a16:creationId xmlns:a16="http://schemas.microsoft.com/office/drawing/2014/main" id="{176D79EE-734E-43CF-A5CB-369A381DC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6">
              <a:extLst>
                <a:ext uri="{FF2B5EF4-FFF2-40B4-BE49-F238E27FC236}">
                  <a16:creationId xmlns:a16="http://schemas.microsoft.com/office/drawing/2014/main" id="{45B23C19-C5F7-4D3E-9D63-C648D7458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4">
              <a:extLst>
                <a:ext uri="{FF2B5EF4-FFF2-40B4-BE49-F238E27FC236}">
                  <a16:creationId xmlns:a16="http://schemas.microsoft.com/office/drawing/2014/main" id="{CACAA539-E3A5-4EAB-B861-2671362B7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6">
              <a:extLst>
                <a:ext uri="{FF2B5EF4-FFF2-40B4-BE49-F238E27FC236}">
                  <a16:creationId xmlns:a16="http://schemas.microsoft.com/office/drawing/2014/main" id="{9D66262B-0C5D-407E-AD43-E35D3D7D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4">
              <a:extLst>
                <a:ext uri="{FF2B5EF4-FFF2-40B4-BE49-F238E27FC236}">
                  <a16:creationId xmlns:a16="http://schemas.microsoft.com/office/drawing/2014/main" id="{73A9A192-0D92-42E1-8233-FFCBC0269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6">
              <a:extLst>
                <a:ext uri="{FF2B5EF4-FFF2-40B4-BE49-F238E27FC236}">
                  <a16:creationId xmlns:a16="http://schemas.microsoft.com/office/drawing/2014/main" id="{0CF8C28B-11D4-43D3-B0FA-1A9D62D20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14DE6CB6-1BA3-4A45-8DF5-8728DB456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6">
              <a:extLst>
                <a:ext uri="{FF2B5EF4-FFF2-40B4-BE49-F238E27FC236}">
                  <a16:creationId xmlns:a16="http://schemas.microsoft.com/office/drawing/2014/main" id="{312655A1-4DA2-44E9-A217-B968FD5CD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4">
              <a:extLst>
                <a:ext uri="{FF2B5EF4-FFF2-40B4-BE49-F238E27FC236}">
                  <a16:creationId xmlns:a16="http://schemas.microsoft.com/office/drawing/2014/main" id="{211F6A0A-4682-40E9-AC75-233D3C0D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6">
              <a:extLst>
                <a:ext uri="{FF2B5EF4-FFF2-40B4-BE49-F238E27FC236}">
                  <a16:creationId xmlns:a16="http://schemas.microsoft.com/office/drawing/2014/main" id="{5EA6239D-D233-4711-A471-E07BD472A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4">
              <a:extLst>
                <a:ext uri="{FF2B5EF4-FFF2-40B4-BE49-F238E27FC236}">
                  <a16:creationId xmlns:a16="http://schemas.microsoft.com/office/drawing/2014/main" id="{F0776104-DC4B-4056-8197-6F6EF1234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6">
              <a:extLst>
                <a:ext uri="{FF2B5EF4-FFF2-40B4-BE49-F238E27FC236}">
                  <a16:creationId xmlns:a16="http://schemas.microsoft.com/office/drawing/2014/main" id="{1E37F985-0DDA-4764-9078-C71591476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64">
              <a:extLst>
                <a:ext uri="{FF2B5EF4-FFF2-40B4-BE49-F238E27FC236}">
                  <a16:creationId xmlns:a16="http://schemas.microsoft.com/office/drawing/2014/main" id="{4C09BF5A-C1E9-4446-BD6E-A185B97FE9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66">
              <a:extLst>
                <a:ext uri="{FF2B5EF4-FFF2-40B4-BE49-F238E27FC236}">
                  <a16:creationId xmlns:a16="http://schemas.microsoft.com/office/drawing/2014/main" id="{4B01D206-0B6E-445C-9DC1-DB9961CA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64">
              <a:extLst>
                <a:ext uri="{FF2B5EF4-FFF2-40B4-BE49-F238E27FC236}">
                  <a16:creationId xmlns:a16="http://schemas.microsoft.com/office/drawing/2014/main" id="{94A013BB-FBDD-4BEA-A7D7-836B72051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66">
              <a:extLst>
                <a:ext uri="{FF2B5EF4-FFF2-40B4-BE49-F238E27FC236}">
                  <a16:creationId xmlns:a16="http://schemas.microsoft.com/office/drawing/2014/main" id="{5196F63B-7395-42FD-B183-3149E3326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64">
              <a:extLst>
                <a:ext uri="{FF2B5EF4-FFF2-40B4-BE49-F238E27FC236}">
                  <a16:creationId xmlns:a16="http://schemas.microsoft.com/office/drawing/2014/main" id="{4052E94C-3771-40D8-AACB-56694FE6E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66">
              <a:extLst>
                <a:ext uri="{FF2B5EF4-FFF2-40B4-BE49-F238E27FC236}">
                  <a16:creationId xmlns:a16="http://schemas.microsoft.com/office/drawing/2014/main" id="{EA6D390F-CDEC-4C7B-91D8-C4E8ADD1A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2C82E8EF-7E3B-461D-AC03-C65745F09797}"/>
              </a:ext>
            </a:extLst>
          </p:cNvPr>
          <p:cNvPicPr>
            <a:picLocks noChangeAspect="1"/>
          </p:cNvPicPr>
          <p:nvPr/>
        </p:nvPicPr>
        <p:blipFill rotWithShape="1">
          <a:blip r:embed="rId3"/>
          <a:srcRect t="9673" r="-1" b="15725"/>
          <a:stretch/>
        </p:blipFill>
        <p:spPr>
          <a:xfrm>
            <a:off x="4241132" y="132379"/>
            <a:ext cx="4902868" cy="3657590"/>
          </a:xfrm>
          <a:prstGeom prst="rect">
            <a:avLst/>
          </a:prstGeom>
        </p:spPr>
      </p:pic>
      <p:sp>
        <p:nvSpPr>
          <p:cNvPr id="3" name="Content Placeholder 2">
            <a:extLst>
              <a:ext uri="{FF2B5EF4-FFF2-40B4-BE49-F238E27FC236}">
                <a16:creationId xmlns:a16="http://schemas.microsoft.com/office/drawing/2014/main" id="{256AB645-9086-5846-BD90-3549C72D66F6}"/>
              </a:ext>
            </a:extLst>
          </p:cNvPr>
          <p:cNvSpPr>
            <a:spLocks noGrp="1"/>
          </p:cNvSpPr>
          <p:nvPr>
            <p:ph idx="1"/>
          </p:nvPr>
        </p:nvSpPr>
        <p:spPr>
          <a:xfrm>
            <a:off x="548639" y="4140130"/>
            <a:ext cx="8088893" cy="2062765"/>
          </a:xfrm>
        </p:spPr>
        <p:txBody>
          <a:bodyPr anchor="ctr">
            <a:normAutofit/>
          </a:bodyPr>
          <a:lstStyle/>
          <a:p>
            <a:pPr marL="0" indent="0">
              <a:buNone/>
            </a:pPr>
            <a:r>
              <a:rPr lang="en-US" dirty="0">
                <a:cs typeface="Arial" panose="020B0604020202020204" pitchFamily="34" charset="0"/>
              </a:rPr>
              <a:t>Given all our resources, working together and in alignment, what is our greatest possible contribution to humanity and the planet?</a:t>
            </a:r>
          </a:p>
          <a:p>
            <a:endParaRPr lang="en-US" sz="1700" dirty="0"/>
          </a:p>
        </p:txBody>
      </p:sp>
      <p:sp>
        <p:nvSpPr>
          <p:cNvPr id="78" name="Rectangle 7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9143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288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269ABF6C-706E-460A-94E4-ED072132A36E}"/>
              </a:ext>
            </a:extLst>
          </p:cNvPr>
          <p:cNvPicPr>
            <a:picLocks noChangeAspect="1"/>
          </p:cNvPicPr>
          <p:nvPr/>
        </p:nvPicPr>
        <p:blipFill>
          <a:blip r:embed="rId4"/>
          <a:stretch>
            <a:fillRect/>
          </a:stretch>
        </p:blipFill>
        <p:spPr>
          <a:xfrm>
            <a:off x="688316" y="1044501"/>
            <a:ext cx="5602515" cy="4320219"/>
          </a:xfrm>
          <a:prstGeom prst="rect">
            <a:avLst/>
          </a:prstGeom>
        </p:spPr>
      </p:pic>
      <p:pic>
        <p:nvPicPr>
          <p:cNvPr id="5" name="Picture 4" descr="A close up of a logo&#10;&#10;Description automatically generated">
            <a:extLst>
              <a:ext uri="{FF2B5EF4-FFF2-40B4-BE49-F238E27FC236}">
                <a16:creationId xmlns:a16="http://schemas.microsoft.com/office/drawing/2014/main" id="{0B639007-CE78-4901-977A-52921C933F45}"/>
              </a:ext>
            </a:extLst>
          </p:cNvPr>
          <p:cNvPicPr>
            <a:picLocks noChangeAspect="1"/>
          </p:cNvPicPr>
          <p:nvPr/>
        </p:nvPicPr>
        <p:blipFill>
          <a:blip r:embed="rId5"/>
          <a:stretch>
            <a:fillRect/>
          </a:stretch>
        </p:blipFill>
        <p:spPr>
          <a:xfrm>
            <a:off x="6916994" y="2363201"/>
            <a:ext cx="998089" cy="998089"/>
          </a:xfrm>
          <a:prstGeom prst="rect">
            <a:avLst/>
          </a:prstGeom>
        </p:spPr>
      </p:pic>
      <p:pic>
        <p:nvPicPr>
          <p:cNvPr id="6" name="Picture 5">
            <a:extLst>
              <a:ext uri="{FF2B5EF4-FFF2-40B4-BE49-F238E27FC236}">
                <a16:creationId xmlns:a16="http://schemas.microsoft.com/office/drawing/2014/main" id="{38EB79CB-44B2-412F-B43F-CF3000FF1C9A}"/>
              </a:ext>
            </a:extLst>
          </p:cNvPr>
          <p:cNvPicPr>
            <a:picLocks noChangeAspect="1"/>
          </p:cNvPicPr>
          <p:nvPr/>
        </p:nvPicPr>
        <p:blipFill>
          <a:blip r:embed="rId6"/>
          <a:stretch>
            <a:fillRect/>
          </a:stretch>
        </p:blipFill>
        <p:spPr>
          <a:xfrm>
            <a:off x="7049729" y="3359615"/>
            <a:ext cx="865354" cy="244022"/>
          </a:xfrm>
          <a:prstGeom prst="rect">
            <a:avLst/>
          </a:prstGeom>
        </p:spPr>
      </p:pic>
    </p:spTree>
    <p:extLst>
      <p:ext uri="{BB962C8B-B14F-4D97-AF65-F5344CB8AC3E}">
        <p14:creationId xmlns:p14="http://schemas.microsoft.com/office/powerpoint/2010/main" val="3462459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EE9C-1872-4EBC-A386-298E63EDE6A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9BD224B-A8A8-42A8-958A-C02095C27ED8}"/>
              </a:ext>
            </a:extLst>
          </p:cNvPr>
          <p:cNvSpPr>
            <a:spLocks noGrp="1"/>
          </p:cNvSpPr>
          <p:nvPr>
            <p:ph idx="1"/>
          </p:nvPr>
        </p:nvSpPr>
        <p:spPr/>
        <p:txBody>
          <a:bodyPr/>
          <a:lstStyle/>
          <a:p>
            <a:endParaRPr lang="en-US" dirty="0"/>
          </a:p>
        </p:txBody>
      </p:sp>
      <p:pic>
        <p:nvPicPr>
          <p:cNvPr id="4" name="ICF Foundation Mission and Vision">
            <a:hlinkClick r:id="" action="ppaction://media"/>
            <a:extLst>
              <a:ext uri="{FF2B5EF4-FFF2-40B4-BE49-F238E27FC236}">
                <a16:creationId xmlns:a16="http://schemas.microsoft.com/office/drawing/2014/main" id="{3D0B1018-B85E-4740-8AE2-899C8D1E85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8000"/>
          </a:xfrm>
          <a:prstGeom prst="rect">
            <a:avLst/>
          </a:prstGeom>
        </p:spPr>
      </p:pic>
    </p:spTree>
    <p:extLst>
      <p:ext uri="{BB962C8B-B14F-4D97-AF65-F5344CB8AC3E}">
        <p14:creationId xmlns:p14="http://schemas.microsoft.com/office/powerpoint/2010/main" val="21082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16">
            <a:extLst>
              <a:ext uri="{FF2B5EF4-FFF2-40B4-BE49-F238E27FC236}">
                <a16:creationId xmlns:a16="http://schemas.microsoft.com/office/drawing/2014/main" id="{B4AD101E-2E66-40BD-855E-05AB6F2D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18">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3522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250599-B081-49D9-9168-1E0FE234FB21}"/>
              </a:ext>
            </a:extLst>
          </p:cNvPr>
          <p:cNvSpPr>
            <a:spLocks noGrp="1"/>
          </p:cNvSpPr>
          <p:nvPr>
            <p:ph type="title"/>
          </p:nvPr>
        </p:nvSpPr>
        <p:spPr>
          <a:xfrm>
            <a:off x="526008" y="710273"/>
            <a:ext cx="3264236" cy="2813320"/>
          </a:xfrm>
        </p:spPr>
        <p:txBody>
          <a:bodyPr>
            <a:normAutofit/>
          </a:bodyPr>
          <a:lstStyle/>
          <a:p>
            <a:r>
              <a:rPr lang="en-US" sz="4000" dirty="0"/>
              <a:t>Global Common Purpose</a:t>
            </a:r>
          </a:p>
        </p:txBody>
      </p:sp>
      <p:sp>
        <p:nvSpPr>
          <p:cNvPr id="49" name="Rectangle 2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7363"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22">
            <a:extLst>
              <a:ext uri="{FF2B5EF4-FFF2-40B4-BE49-F238E27FC236}">
                <a16:creationId xmlns:a16="http://schemas.microsoft.com/office/drawing/2014/main" id="{F7DD3537-7141-4DCE-87A0-24A9FDECE7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6639" y="73152"/>
            <a:ext cx="884223" cy="232963"/>
            <a:chOff x="7763256" y="73152"/>
            <a:chExt cx="1178966" cy="232963"/>
          </a:xfrm>
        </p:grpSpPr>
        <p:sp>
          <p:nvSpPr>
            <p:cNvPr id="51" name="Rectangle 64">
              <a:extLst>
                <a:ext uri="{FF2B5EF4-FFF2-40B4-BE49-F238E27FC236}">
                  <a16:creationId xmlns:a16="http://schemas.microsoft.com/office/drawing/2014/main" id="{4CA9913A-B1D8-45B4-9957-42C103F2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66">
              <a:extLst>
                <a:ext uri="{FF2B5EF4-FFF2-40B4-BE49-F238E27FC236}">
                  <a16:creationId xmlns:a16="http://schemas.microsoft.com/office/drawing/2014/main" id="{2CB1F3BD-F556-44C4-A1A7-2CB13B32D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64">
              <a:extLst>
                <a:ext uri="{FF2B5EF4-FFF2-40B4-BE49-F238E27FC236}">
                  <a16:creationId xmlns:a16="http://schemas.microsoft.com/office/drawing/2014/main" id="{176D79EE-734E-43CF-A5CB-369A381DC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6">
              <a:extLst>
                <a:ext uri="{FF2B5EF4-FFF2-40B4-BE49-F238E27FC236}">
                  <a16:creationId xmlns:a16="http://schemas.microsoft.com/office/drawing/2014/main" id="{45B23C19-C5F7-4D3E-9D63-C648D7458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4">
              <a:extLst>
                <a:ext uri="{FF2B5EF4-FFF2-40B4-BE49-F238E27FC236}">
                  <a16:creationId xmlns:a16="http://schemas.microsoft.com/office/drawing/2014/main" id="{CACAA539-E3A5-4EAB-B861-2671362B7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66">
              <a:extLst>
                <a:ext uri="{FF2B5EF4-FFF2-40B4-BE49-F238E27FC236}">
                  <a16:creationId xmlns:a16="http://schemas.microsoft.com/office/drawing/2014/main" id="{9D66262B-0C5D-407E-AD43-E35D3D7D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64">
              <a:extLst>
                <a:ext uri="{FF2B5EF4-FFF2-40B4-BE49-F238E27FC236}">
                  <a16:creationId xmlns:a16="http://schemas.microsoft.com/office/drawing/2014/main" id="{73A9A192-0D92-42E1-8233-FFCBC0269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66">
              <a:extLst>
                <a:ext uri="{FF2B5EF4-FFF2-40B4-BE49-F238E27FC236}">
                  <a16:creationId xmlns:a16="http://schemas.microsoft.com/office/drawing/2014/main" id="{0CF8C28B-11D4-43D3-B0FA-1A9D62D20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4">
              <a:extLst>
                <a:ext uri="{FF2B5EF4-FFF2-40B4-BE49-F238E27FC236}">
                  <a16:creationId xmlns:a16="http://schemas.microsoft.com/office/drawing/2014/main" id="{14DE6CB6-1BA3-4A45-8DF5-8728DB456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6">
              <a:extLst>
                <a:ext uri="{FF2B5EF4-FFF2-40B4-BE49-F238E27FC236}">
                  <a16:creationId xmlns:a16="http://schemas.microsoft.com/office/drawing/2014/main" id="{312655A1-4DA2-44E9-A217-B968FD5CD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4">
              <a:extLst>
                <a:ext uri="{FF2B5EF4-FFF2-40B4-BE49-F238E27FC236}">
                  <a16:creationId xmlns:a16="http://schemas.microsoft.com/office/drawing/2014/main" id="{211F6A0A-4682-40E9-AC75-233D3C0D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6">
              <a:extLst>
                <a:ext uri="{FF2B5EF4-FFF2-40B4-BE49-F238E27FC236}">
                  <a16:creationId xmlns:a16="http://schemas.microsoft.com/office/drawing/2014/main" id="{5EA6239D-D233-4711-A471-E07BD472A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4">
              <a:extLst>
                <a:ext uri="{FF2B5EF4-FFF2-40B4-BE49-F238E27FC236}">
                  <a16:creationId xmlns:a16="http://schemas.microsoft.com/office/drawing/2014/main" id="{F0776104-DC4B-4056-8197-6F6EF1234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6">
              <a:extLst>
                <a:ext uri="{FF2B5EF4-FFF2-40B4-BE49-F238E27FC236}">
                  <a16:creationId xmlns:a16="http://schemas.microsoft.com/office/drawing/2014/main" id="{1E37F985-0DDA-4764-9078-C71591476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C09BF5A-C1E9-4446-BD6E-A185B97FE9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6">
              <a:extLst>
                <a:ext uri="{FF2B5EF4-FFF2-40B4-BE49-F238E27FC236}">
                  <a16:creationId xmlns:a16="http://schemas.microsoft.com/office/drawing/2014/main" id="{4B01D206-0B6E-445C-9DC1-DB9961CA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4">
              <a:extLst>
                <a:ext uri="{FF2B5EF4-FFF2-40B4-BE49-F238E27FC236}">
                  <a16:creationId xmlns:a16="http://schemas.microsoft.com/office/drawing/2014/main" id="{94A013BB-FBDD-4BEA-A7D7-836B72051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6">
              <a:extLst>
                <a:ext uri="{FF2B5EF4-FFF2-40B4-BE49-F238E27FC236}">
                  <a16:creationId xmlns:a16="http://schemas.microsoft.com/office/drawing/2014/main" id="{5196F63B-7395-42FD-B183-3149E3326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4">
              <a:extLst>
                <a:ext uri="{FF2B5EF4-FFF2-40B4-BE49-F238E27FC236}">
                  <a16:creationId xmlns:a16="http://schemas.microsoft.com/office/drawing/2014/main" id="{4052E94C-3771-40D8-AACB-56694FE6E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6">
              <a:extLst>
                <a:ext uri="{FF2B5EF4-FFF2-40B4-BE49-F238E27FC236}">
                  <a16:creationId xmlns:a16="http://schemas.microsoft.com/office/drawing/2014/main" id="{EA6D390F-CDEC-4C7B-91D8-C4E8ADD1A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CFF934A0-4146-4E50-8D27-7049C7220135}"/>
              </a:ext>
            </a:extLst>
          </p:cNvPr>
          <p:cNvPicPr>
            <a:picLocks noChangeAspect="1"/>
          </p:cNvPicPr>
          <p:nvPr/>
        </p:nvPicPr>
        <p:blipFill rotWithShape="1">
          <a:blip r:embed="rId3"/>
          <a:srcRect t="9673" r="-1" b="15725"/>
          <a:stretch/>
        </p:blipFill>
        <p:spPr>
          <a:xfrm>
            <a:off x="4241132" y="10"/>
            <a:ext cx="4902868" cy="3657590"/>
          </a:xfrm>
          <a:prstGeom prst="rect">
            <a:avLst/>
          </a:prstGeom>
        </p:spPr>
      </p:pic>
      <p:sp>
        <p:nvSpPr>
          <p:cNvPr id="3" name="Content Placeholder 2">
            <a:extLst>
              <a:ext uri="{FF2B5EF4-FFF2-40B4-BE49-F238E27FC236}">
                <a16:creationId xmlns:a16="http://schemas.microsoft.com/office/drawing/2014/main" id="{C54BDC18-E93B-4190-AC72-B4D4E38D2537}"/>
              </a:ext>
            </a:extLst>
          </p:cNvPr>
          <p:cNvSpPr>
            <a:spLocks noGrp="1"/>
          </p:cNvSpPr>
          <p:nvPr>
            <p:ph idx="1"/>
          </p:nvPr>
        </p:nvSpPr>
        <p:spPr>
          <a:xfrm>
            <a:off x="548639" y="4140130"/>
            <a:ext cx="8088893" cy="2062765"/>
          </a:xfrm>
        </p:spPr>
        <p:txBody>
          <a:bodyPr anchor="ctr">
            <a:normAutofit/>
          </a:bodyPr>
          <a:lstStyle/>
          <a:p>
            <a:pPr marL="0" indent="0">
              <a:buNone/>
            </a:pPr>
            <a:r>
              <a:rPr lang="en-US" dirty="0">
                <a:cs typeface="Arial" panose="020B0604020202020204" pitchFamily="34" charset="0"/>
              </a:rPr>
              <a:t>As a coach, when have I experienced the power of coaching to impact humanity?</a:t>
            </a:r>
          </a:p>
          <a:p>
            <a:pPr marL="0" indent="0">
              <a:buNone/>
            </a:pPr>
            <a:endParaRPr lang="en-US" sz="1700" dirty="0"/>
          </a:p>
        </p:txBody>
      </p:sp>
      <p:sp>
        <p:nvSpPr>
          <p:cNvPr id="71" name="Rectangle 4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9143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0024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40438-4D49-4DD5-AF6A-1B60FCB432D7}"/>
              </a:ext>
            </a:extLst>
          </p:cNvPr>
          <p:cNvPicPr>
            <a:picLocks noChangeAspect="1"/>
          </p:cNvPicPr>
          <p:nvPr/>
        </p:nvPicPr>
        <p:blipFill>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rot="10800000">
            <a:off x="3453667" y="1534590"/>
            <a:ext cx="2236663" cy="2236663"/>
          </a:xfrm>
          <a:prstGeom prst="rect">
            <a:avLst/>
          </a:prstGeom>
        </p:spPr>
      </p:pic>
      <p:sp>
        <p:nvSpPr>
          <p:cNvPr id="5" name="TextBox 4">
            <a:extLst>
              <a:ext uri="{FF2B5EF4-FFF2-40B4-BE49-F238E27FC236}">
                <a16:creationId xmlns:a16="http://schemas.microsoft.com/office/drawing/2014/main" id="{39435BCC-0A49-4E61-8F3A-9F05C7FB7D81}"/>
              </a:ext>
            </a:extLst>
          </p:cNvPr>
          <p:cNvSpPr txBox="1"/>
          <p:nvPr/>
        </p:nvSpPr>
        <p:spPr>
          <a:xfrm>
            <a:off x="-1" y="809146"/>
            <a:ext cx="9144000" cy="523220"/>
          </a:xfrm>
          <a:prstGeom prst="rect">
            <a:avLst/>
          </a:prstGeom>
          <a:noFill/>
        </p:spPr>
        <p:txBody>
          <a:bodyPr wrap="square" rtlCol="0">
            <a:spAutoFit/>
          </a:bodyPr>
          <a:lstStyle/>
          <a:p>
            <a:pPr algn="ctr"/>
            <a:r>
              <a:rPr lang="en-US" sz="2800" dirty="0">
                <a:solidFill>
                  <a:schemeClr val="tx1">
                    <a:lumMod val="75000"/>
                    <a:lumOff val="25000"/>
                  </a:schemeClr>
                </a:solidFill>
                <a:latin typeface="Proxima Nova" panose="02000506030000020004" pitchFamily="2" charset="0"/>
                <a:cs typeface="Arial" panose="020B0604020202020204" pitchFamily="34" charset="0"/>
              </a:rPr>
              <a:t>Our intent in choosing where to coach</a:t>
            </a:r>
          </a:p>
        </p:txBody>
      </p:sp>
      <p:sp>
        <p:nvSpPr>
          <p:cNvPr id="6" name="TextBox 5">
            <a:extLst>
              <a:ext uri="{FF2B5EF4-FFF2-40B4-BE49-F238E27FC236}">
                <a16:creationId xmlns:a16="http://schemas.microsoft.com/office/drawing/2014/main" id="{508BFE11-6ABA-489C-A12E-BB232A64F871}"/>
              </a:ext>
            </a:extLst>
          </p:cNvPr>
          <p:cNvSpPr txBox="1"/>
          <p:nvPr/>
        </p:nvSpPr>
        <p:spPr>
          <a:xfrm>
            <a:off x="171039" y="2417861"/>
            <a:ext cx="3032481" cy="400110"/>
          </a:xfrm>
          <a:prstGeom prst="rect">
            <a:avLst/>
          </a:prstGeom>
          <a:noFill/>
        </p:spPr>
        <p:txBody>
          <a:bodyPr wrap="square" rtlCol="0">
            <a:spAutoFit/>
          </a:bodyPr>
          <a:lstStyle/>
          <a:p>
            <a:pPr algn="r"/>
            <a:r>
              <a:rPr lang="en-US" sz="2000" dirty="0">
                <a:latin typeface="Proxima Nova" panose="02000506030000020004" pitchFamily="2" charset="0"/>
                <a:cs typeface="Arial" panose="020B0604020202020204" pitchFamily="34" charset="0"/>
              </a:rPr>
              <a:t>to </a:t>
            </a:r>
            <a:r>
              <a:rPr lang="en-US" sz="2000" b="1" dirty="0">
                <a:solidFill>
                  <a:srgbClr val="FFB547"/>
                </a:solidFill>
                <a:latin typeface="Proxima Nova" panose="02000506030000020004" pitchFamily="2" charset="0"/>
                <a:cs typeface="Arial" panose="020B0604020202020204" pitchFamily="34" charset="0"/>
              </a:rPr>
              <a:t>accelerate</a:t>
            </a:r>
            <a:r>
              <a:rPr lang="en-US" sz="2000" b="1" dirty="0">
                <a:latin typeface="Proxima Nova" panose="02000506030000020004" pitchFamily="2" charset="0"/>
                <a:cs typeface="Arial" panose="020B0604020202020204" pitchFamily="34" charset="0"/>
              </a:rPr>
              <a:t> </a:t>
            </a:r>
            <a:r>
              <a:rPr lang="en-US" sz="2000" dirty="0">
                <a:latin typeface="Proxima Nova" panose="02000506030000020004" pitchFamily="2" charset="0"/>
                <a:cs typeface="Arial" panose="020B0604020202020204" pitchFamily="34" charset="0"/>
              </a:rPr>
              <a:t>progress</a:t>
            </a:r>
            <a:endParaRPr lang="en-US" sz="2000" dirty="0">
              <a:latin typeface="Proxima Nova" panose="02000506030000020004" pitchFamily="2" charset="0"/>
            </a:endParaRPr>
          </a:p>
        </p:txBody>
      </p:sp>
      <p:sp>
        <p:nvSpPr>
          <p:cNvPr id="7" name="TextBox 6">
            <a:extLst>
              <a:ext uri="{FF2B5EF4-FFF2-40B4-BE49-F238E27FC236}">
                <a16:creationId xmlns:a16="http://schemas.microsoft.com/office/drawing/2014/main" id="{EC9E5B6B-D4D9-470D-AF0F-62A5E5D3F4D5}"/>
              </a:ext>
            </a:extLst>
          </p:cNvPr>
          <p:cNvSpPr txBox="1"/>
          <p:nvPr/>
        </p:nvSpPr>
        <p:spPr>
          <a:xfrm>
            <a:off x="5919865" y="2417861"/>
            <a:ext cx="2736955" cy="400110"/>
          </a:xfrm>
          <a:prstGeom prst="rect">
            <a:avLst/>
          </a:prstGeom>
          <a:noFill/>
        </p:spPr>
        <p:txBody>
          <a:bodyPr wrap="square" rtlCol="0">
            <a:spAutoFit/>
          </a:bodyPr>
          <a:lstStyle/>
          <a:p>
            <a:r>
              <a:rPr lang="en-US" sz="2000" dirty="0">
                <a:latin typeface="Proxima Nova" panose="02000506030000020004" pitchFamily="2" charset="0"/>
                <a:cs typeface="Arial" panose="020B0604020202020204" pitchFamily="34" charset="0"/>
              </a:rPr>
              <a:t>to </a:t>
            </a:r>
            <a:r>
              <a:rPr lang="en-US" sz="2000" b="1" dirty="0">
                <a:solidFill>
                  <a:srgbClr val="FFB547"/>
                </a:solidFill>
                <a:latin typeface="Proxima Nova" panose="02000506030000020004" pitchFamily="2" charset="0"/>
                <a:cs typeface="Arial" panose="020B0604020202020204" pitchFamily="34" charset="0"/>
              </a:rPr>
              <a:t>amplify</a:t>
            </a:r>
            <a:r>
              <a:rPr lang="en-US" sz="2000" dirty="0">
                <a:latin typeface="Proxima Nova" panose="02000506030000020004" pitchFamily="2" charset="0"/>
                <a:cs typeface="Arial" panose="020B0604020202020204" pitchFamily="34" charset="0"/>
              </a:rPr>
              <a:t> results</a:t>
            </a:r>
            <a:endParaRPr lang="en-US" sz="2000" dirty="0">
              <a:latin typeface="Proxima Nova" panose="02000506030000020004" pitchFamily="2" charset="0"/>
            </a:endParaRPr>
          </a:p>
        </p:txBody>
      </p:sp>
      <p:sp>
        <p:nvSpPr>
          <p:cNvPr id="8" name="TextBox 7">
            <a:extLst>
              <a:ext uri="{FF2B5EF4-FFF2-40B4-BE49-F238E27FC236}">
                <a16:creationId xmlns:a16="http://schemas.microsoft.com/office/drawing/2014/main" id="{0A947BAA-6E38-44C3-827A-E6838880CF3A}"/>
              </a:ext>
            </a:extLst>
          </p:cNvPr>
          <p:cNvSpPr txBox="1"/>
          <p:nvPr/>
        </p:nvSpPr>
        <p:spPr>
          <a:xfrm>
            <a:off x="0" y="3969443"/>
            <a:ext cx="9144000" cy="400110"/>
          </a:xfrm>
          <a:prstGeom prst="rect">
            <a:avLst/>
          </a:prstGeom>
          <a:noFill/>
        </p:spPr>
        <p:txBody>
          <a:bodyPr wrap="square" rtlCol="0">
            <a:spAutoFit/>
          </a:bodyPr>
          <a:lstStyle/>
          <a:p>
            <a:pPr algn="ctr"/>
            <a:r>
              <a:rPr lang="en-US" sz="2000" dirty="0">
                <a:latin typeface="Proxima Nova" panose="02000506030000020004" pitchFamily="2" charset="0"/>
                <a:cs typeface="Arial" panose="020B0604020202020204" pitchFamily="34" charset="0"/>
              </a:rPr>
              <a:t>to deliver </a:t>
            </a:r>
            <a:r>
              <a:rPr lang="en-US" sz="2000" b="1" dirty="0">
                <a:solidFill>
                  <a:srgbClr val="FFB547"/>
                </a:solidFill>
                <a:latin typeface="Proxima Nova" panose="02000506030000020004" pitchFamily="2" charset="0"/>
                <a:cs typeface="Arial" panose="020B0604020202020204" pitchFamily="34" charset="0"/>
              </a:rPr>
              <a:t>impact</a:t>
            </a:r>
            <a:r>
              <a:rPr lang="en-US" sz="2000" dirty="0">
                <a:latin typeface="Proxima Nova" panose="02000506030000020004" pitchFamily="2" charset="0"/>
                <a:cs typeface="Arial" panose="020B0604020202020204" pitchFamily="34" charset="0"/>
              </a:rPr>
              <a:t> that matters</a:t>
            </a:r>
            <a:endParaRPr lang="en-US" sz="2000" dirty="0">
              <a:latin typeface="Proxima Nova" panose="02000506030000020004" pitchFamily="2" charset="0"/>
            </a:endParaRPr>
          </a:p>
        </p:txBody>
      </p:sp>
    </p:spTree>
    <p:extLst>
      <p:ext uri="{BB962C8B-B14F-4D97-AF65-F5344CB8AC3E}">
        <p14:creationId xmlns:p14="http://schemas.microsoft.com/office/powerpoint/2010/main" val="3425360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4AD101E-2E66-40BD-855E-05AB6F2D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3522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250599-B081-49D9-9168-1E0FE234FB21}"/>
              </a:ext>
            </a:extLst>
          </p:cNvPr>
          <p:cNvSpPr>
            <a:spLocks noGrp="1"/>
          </p:cNvSpPr>
          <p:nvPr>
            <p:ph type="title"/>
          </p:nvPr>
        </p:nvSpPr>
        <p:spPr>
          <a:xfrm>
            <a:off x="526008" y="710273"/>
            <a:ext cx="3264236" cy="2813320"/>
          </a:xfrm>
        </p:spPr>
        <p:txBody>
          <a:bodyPr>
            <a:normAutofit/>
          </a:bodyPr>
          <a:lstStyle/>
          <a:p>
            <a:r>
              <a:rPr lang="en-US" sz="4000" dirty="0"/>
              <a:t>Global Common Purpose</a:t>
            </a:r>
          </a:p>
        </p:txBody>
      </p:sp>
      <p:sp>
        <p:nvSpPr>
          <p:cNvPr id="16" name="Rectangle 1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7363"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7DD3537-7141-4DCE-87A0-24A9FDECE7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6639" y="73152"/>
            <a:ext cx="884223" cy="232963"/>
            <a:chOff x="7763256" y="73152"/>
            <a:chExt cx="1178966" cy="232963"/>
          </a:xfrm>
        </p:grpSpPr>
        <p:sp>
          <p:nvSpPr>
            <p:cNvPr id="19" name="Rectangle 64">
              <a:extLst>
                <a:ext uri="{FF2B5EF4-FFF2-40B4-BE49-F238E27FC236}">
                  <a16:creationId xmlns:a16="http://schemas.microsoft.com/office/drawing/2014/main" id="{4CA9913A-B1D8-45B4-9957-42C103F2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2CB1F3BD-F556-44C4-A1A7-2CB13B32D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4">
              <a:extLst>
                <a:ext uri="{FF2B5EF4-FFF2-40B4-BE49-F238E27FC236}">
                  <a16:creationId xmlns:a16="http://schemas.microsoft.com/office/drawing/2014/main" id="{176D79EE-734E-43CF-A5CB-369A381DC4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6">
              <a:extLst>
                <a:ext uri="{FF2B5EF4-FFF2-40B4-BE49-F238E27FC236}">
                  <a16:creationId xmlns:a16="http://schemas.microsoft.com/office/drawing/2014/main" id="{45B23C19-C5F7-4D3E-9D63-C648D7458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CACAA539-E3A5-4EAB-B861-2671362B7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9D66262B-0C5D-407E-AD43-E35D3D7D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4">
              <a:extLst>
                <a:ext uri="{FF2B5EF4-FFF2-40B4-BE49-F238E27FC236}">
                  <a16:creationId xmlns:a16="http://schemas.microsoft.com/office/drawing/2014/main" id="{73A9A192-0D92-42E1-8233-FFCBC0269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6">
              <a:extLst>
                <a:ext uri="{FF2B5EF4-FFF2-40B4-BE49-F238E27FC236}">
                  <a16:creationId xmlns:a16="http://schemas.microsoft.com/office/drawing/2014/main" id="{0CF8C28B-11D4-43D3-B0FA-1A9D62D20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4">
              <a:extLst>
                <a:ext uri="{FF2B5EF4-FFF2-40B4-BE49-F238E27FC236}">
                  <a16:creationId xmlns:a16="http://schemas.microsoft.com/office/drawing/2014/main" id="{14DE6CB6-1BA3-4A45-8DF5-8728DB456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312655A1-4DA2-44E9-A217-B968FD5CD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4">
              <a:extLst>
                <a:ext uri="{FF2B5EF4-FFF2-40B4-BE49-F238E27FC236}">
                  <a16:creationId xmlns:a16="http://schemas.microsoft.com/office/drawing/2014/main" id="{211F6A0A-4682-40E9-AC75-233D3C0D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6">
              <a:extLst>
                <a:ext uri="{FF2B5EF4-FFF2-40B4-BE49-F238E27FC236}">
                  <a16:creationId xmlns:a16="http://schemas.microsoft.com/office/drawing/2014/main" id="{5EA6239D-D233-4711-A471-E07BD472A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4">
              <a:extLst>
                <a:ext uri="{FF2B5EF4-FFF2-40B4-BE49-F238E27FC236}">
                  <a16:creationId xmlns:a16="http://schemas.microsoft.com/office/drawing/2014/main" id="{F0776104-DC4B-4056-8197-6F6EF1234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6">
              <a:extLst>
                <a:ext uri="{FF2B5EF4-FFF2-40B4-BE49-F238E27FC236}">
                  <a16:creationId xmlns:a16="http://schemas.microsoft.com/office/drawing/2014/main" id="{1E37F985-0DDA-4764-9078-C71591476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4C09BF5A-C1E9-4446-BD6E-A185B97FE9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4B01D206-0B6E-445C-9DC1-DB9961CA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94A013BB-FBDD-4BEA-A7D7-836B72051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5196F63B-7395-42FD-B183-3149E3326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4">
              <a:extLst>
                <a:ext uri="{FF2B5EF4-FFF2-40B4-BE49-F238E27FC236}">
                  <a16:creationId xmlns:a16="http://schemas.microsoft.com/office/drawing/2014/main" id="{4052E94C-3771-40D8-AACB-56694FE6E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6">
              <a:extLst>
                <a:ext uri="{FF2B5EF4-FFF2-40B4-BE49-F238E27FC236}">
                  <a16:creationId xmlns:a16="http://schemas.microsoft.com/office/drawing/2014/main" id="{EA6D390F-CDEC-4C7B-91D8-C4E8ADD1A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CFF934A0-4146-4E50-8D27-7049C7220135}"/>
              </a:ext>
            </a:extLst>
          </p:cNvPr>
          <p:cNvPicPr>
            <a:picLocks noChangeAspect="1"/>
          </p:cNvPicPr>
          <p:nvPr/>
        </p:nvPicPr>
        <p:blipFill rotWithShape="1">
          <a:blip r:embed="rId3"/>
          <a:srcRect t="9673" r="-1" b="15725"/>
          <a:stretch/>
        </p:blipFill>
        <p:spPr>
          <a:xfrm>
            <a:off x="4241132" y="10"/>
            <a:ext cx="4902868" cy="3657590"/>
          </a:xfrm>
          <a:prstGeom prst="rect">
            <a:avLst/>
          </a:prstGeom>
        </p:spPr>
      </p:pic>
      <p:sp>
        <p:nvSpPr>
          <p:cNvPr id="3" name="Content Placeholder 2">
            <a:extLst>
              <a:ext uri="{FF2B5EF4-FFF2-40B4-BE49-F238E27FC236}">
                <a16:creationId xmlns:a16="http://schemas.microsoft.com/office/drawing/2014/main" id="{C54BDC18-E93B-4190-AC72-B4D4E38D2537}"/>
              </a:ext>
            </a:extLst>
          </p:cNvPr>
          <p:cNvSpPr>
            <a:spLocks noGrp="1"/>
          </p:cNvSpPr>
          <p:nvPr>
            <p:ph idx="1"/>
          </p:nvPr>
        </p:nvSpPr>
        <p:spPr>
          <a:xfrm>
            <a:off x="548639" y="4140130"/>
            <a:ext cx="8088893" cy="2062765"/>
          </a:xfrm>
        </p:spPr>
        <p:txBody>
          <a:bodyPr anchor="ctr">
            <a:normAutofit/>
          </a:bodyPr>
          <a:lstStyle/>
          <a:p>
            <a:pPr marL="0" indent="0">
              <a:buNone/>
            </a:pPr>
            <a:r>
              <a:rPr lang="en-US" dirty="0">
                <a:cs typeface="Arial" panose="020B0604020202020204" pitchFamily="34" charset="0"/>
              </a:rPr>
              <a:t>What can I do to take coaching skills to areas I can influence?</a:t>
            </a:r>
          </a:p>
          <a:p>
            <a:pPr marL="0" indent="0">
              <a:buNone/>
            </a:pPr>
            <a:endParaRPr lang="en-US" sz="1700" dirty="0"/>
          </a:p>
        </p:txBody>
      </p:sp>
      <p:sp>
        <p:nvSpPr>
          <p:cNvPr id="40" name="Rectangle 3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9143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541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955</Words>
  <Application>Microsoft Macintosh PowerPoint</Application>
  <PresentationFormat>On-screen Show (4:3)</PresentationFormat>
  <Paragraphs>109</Paragraphs>
  <Slides>12</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Proxima Nova</vt:lpstr>
      <vt:lpstr>Proxima Nova Extrabold</vt:lpstr>
      <vt:lpstr>Office Theme</vt:lpstr>
      <vt:lpstr>COACHING  FOR SOCIAL IMPACT</vt:lpstr>
      <vt:lpstr>PowerPoint Presentation</vt:lpstr>
      <vt:lpstr>PowerPoint Presentation</vt:lpstr>
      <vt:lpstr>Global Common Purpose</vt:lpstr>
      <vt:lpstr>PowerPoint Presentation</vt:lpstr>
      <vt:lpstr>PowerPoint Presentation</vt:lpstr>
      <vt:lpstr>Global Common Purpose</vt:lpstr>
      <vt:lpstr>PowerPoint Presentation</vt:lpstr>
      <vt:lpstr>Global Common Purpose</vt:lpstr>
      <vt:lpstr>How Can You Engage?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  FOR SOCIAL IMPACT</dc:title>
  <dc:creator>Amy Friskney</dc:creator>
  <cp:lastModifiedBy>Stephanie Wright</cp:lastModifiedBy>
  <cp:revision>9</cp:revision>
  <dcterms:created xsi:type="dcterms:W3CDTF">2020-01-15T15:43:20Z</dcterms:created>
  <dcterms:modified xsi:type="dcterms:W3CDTF">2020-02-29T03:21:49Z</dcterms:modified>
</cp:coreProperties>
</file>